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7"/>
  </p:notesMasterIdLst>
  <p:sldIdLst>
    <p:sldId id="256" r:id="rId5"/>
    <p:sldId id="257" r:id="rId6"/>
    <p:sldId id="260" r:id="rId7"/>
    <p:sldId id="258" r:id="rId8"/>
    <p:sldId id="261" r:id="rId9"/>
    <p:sldId id="262" r:id="rId10"/>
    <p:sldId id="263" r:id="rId11"/>
    <p:sldId id="265" r:id="rId12"/>
    <p:sldId id="264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59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464A"/>
    <a:srgbClr val="37373A"/>
    <a:srgbClr val="FFE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FB8167-E5E9-48C4-B282-F8EFE25F9E4E}" v="26" dt="2021-02-08T16:33:23.924"/>
    <p1510:client id="{40D4F70B-15F5-15EA-A398-7C678ED9BEF4}" v="290" dt="2021-02-08T16:19:58.689"/>
    <p1510:client id="{4A0F1585-095E-08B7-016D-E4BBBE4DAAB1}" v="44" dt="2021-02-11T16:35:09.183"/>
    <p1510:client id="{54ED2393-08E8-5DB6-6118-4439553C4F8B}" v="122" dt="2021-02-08T13:48:26.367"/>
    <p1510:client id="{5518AF19-5CDB-8DD8-6411-26CC2137C7E7}" v="11" dt="2021-02-19T16:27:13.645"/>
    <p1510:client id="{5EFAB09F-20C7-0000-A729-9BD3EA956051}" v="10" dt="2021-03-04T13:43:26.692"/>
    <p1510:client id="{716393E7-3BA0-7DCA-006D-38496E1EF1DA}" v="53" dt="2021-02-09T14:56:25.839"/>
    <p1510:client id="{81108D3A-1E85-0FC2-61A8-A0C071982C33}" v="10" dt="2021-02-09T02:52:05.669"/>
    <p1510:client id="{938B50A3-3C7A-5139-A966-E4C278A55A2C}" v="107" dt="2021-02-10T16:37:19.413"/>
    <p1510:client id="{961EFFA8-0681-5A2D-CD76-4761E50C1FAF}" v="1" dt="2021-02-09T02:15:31.812"/>
    <p1510:client id="{AC201934-B5FB-49C5-9073-AC9250B375ED}" v="191" dt="2021-02-08T14:02:55.1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67" d="100"/>
          <a:sy n="67" d="100"/>
        </p:scale>
        <p:origin x="45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801E59-070E-4F29-81E5-E0FD5C57F3A3}" type="doc">
      <dgm:prSet loTypeId="urn:microsoft.com/office/officeart/2005/8/layout/orgChart1" loCatId="hierarchy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en-US"/>
        </a:p>
      </dgm:t>
    </dgm:pt>
    <dgm:pt modelId="{E278C5B6-3D10-48FB-9BAF-6183DA2D90D8}">
      <dgm:prSet phldrT="[Text]" phldr="0"/>
      <dgm:spPr/>
      <dgm:t>
        <a:bodyPr/>
        <a:lstStyle/>
        <a:p>
          <a:pPr rtl="0"/>
          <a:r>
            <a:rPr lang="en-US" dirty="0">
              <a:latin typeface="Century Schoolbook" panose="02040604050505020304"/>
            </a:rPr>
            <a:t>Bee shortage problem</a:t>
          </a:r>
          <a:endParaRPr lang="en-US" dirty="0"/>
        </a:p>
      </dgm:t>
    </dgm:pt>
    <dgm:pt modelId="{6EA763CF-3CC1-4E2F-9600-D22E42BCC2B9}" type="parTrans" cxnId="{CA9F738F-879A-4348-916E-F060E7929042}">
      <dgm:prSet/>
      <dgm:spPr/>
      <dgm:t>
        <a:bodyPr/>
        <a:lstStyle/>
        <a:p>
          <a:endParaRPr lang="en-US"/>
        </a:p>
      </dgm:t>
    </dgm:pt>
    <dgm:pt modelId="{57D2223D-5608-4685-B681-0A2D0BA05BA3}" type="sibTrans" cxnId="{CA9F738F-879A-4348-916E-F060E7929042}">
      <dgm:prSet/>
      <dgm:spPr/>
      <dgm:t>
        <a:bodyPr/>
        <a:lstStyle/>
        <a:p>
          <a:endParaRPr lang="en-US"/>
        </a:p>
      </dgm:t>
    </dgm:pt>
    <dgm:pt modelId="{0272B620-12D4-46E3-A34F-61F0DE0F7630}">
      <dgm:prSet phldrT="[Text]" phldr="0"/>
      <dgm:spPr/>
      <dgm:t>
        <a:bodyPr/>
        <a:lstStyle/>
        <a:p>
          <a:pPr rtl="0"/>
          <a:r>
            <a:rPr lang="en-US" dirty="0">
              <a:latin typeface="Century Schoolbook" panose="02040604050505020304"/>
            </a:rPr>
            <a:t>Passivity of governments</a:t>
          </a:r>
          <a:endParaRPr lang="en-US" dirty="0"/>
        </a:p>
      </dgm:t>
    </dgm:pt>
    <dgm:pt modelId="{CA3126F5-3A8F-4A13-85DD-38C633F4E7CA}" type="parTrans" cxnId="{8403DC4E-7DFD-4E63-9907-4400469EF31C}">
      <dgm:prSet/>
      <dgm:spPr/>
      <dgm:t>
        <a:bodyPr/>
        <a:lstStyle/>
        <a:p>
          <a:endParaRPr lang="en-US"/>
        </a:p>
      </dgm:t>
    </dgm:pt>
    <dgm:pt modelId="{322F1767-1A78-479D-B3C6-7DFF54C93B69}" type="sibTrans" cxnId="{8403DC4E-7DFD-4E63-9907-4400469EF31C}">
      <dgm:prSet/>
      <dgm:spPr/>
      <dgm:t>
        <a:bodyPr/>
        <a:lstStyle/>
        <a:p>
          <a:endParaRPr lang="en-US"/>
        </a:p>
      </dgm:t>
    </dgm:pt>
    <dgm:pt modelId="{7E820C1A-2510-465D-BFDB-954CA1AEB6AE}">
      <dgm:prSet phldrT="[Text]" phldr="0"/>
      <dgm:spPr/>
      <dgm:t>
        <a:bodyPr/>
        <a:lstStyle/>
        <a:p>
          <a:pPr rtl="0"/>
          <a:r>
            <a:rPr lang="en-US" dirty="0">
              <a:latin typeface="Century Schoolbook" panose="02040604050505020304"/>
            </a:rPr>
            <a:t>Allowance of threats</a:t>
          </a:r>
          <a:endParaRPr lang="en-US" dirty="0"/>
        </a:p>
      </dgm:t>
    </dgm:pt>
    <dgm:pt modelId="{6726E2F8-E850-4142-B170-CCC888013D68}" type="parTrans" cxnId="{7C3F5953-E51D-49AD-AAB3-518BB42E4172}">
      <dgm:prSet/>
      <dgm:spPr/>
      <dgm:t>
        <a:bodyPr/>
        <a:lstStyle/>
        <a:p>
          <a:endParaRPr lang="en-US"/>
        </a:p>
      </dgm:t>
    </dgm:pt>
    <dgm:pt modelId="{6EE13513-CAA0-489C-BB07-65E6A2D6824E}" type="sibTrans" cxnId="{7C3F5953-E51D-49AD-AAB3-518BB42E4172}">
      <dgm:prSet/>
      <dgm:spPr/>
      <dgm:t>
        <a:bodyPr/>
        <a:lstStyle/>
        <a:p>
          <a:endParaRPr lang="en-US"/>
        </a:p>
      </dgm:t>
    </dgm:pt>
    <dgm:pt modelId="{5CFD4690-74B0-4A6C-BB29-50EAA0B1790E}">
      <dgm:prSet phldrT="[Text]" phldr="0"/>
      <dgm:spPr/>
      <dgm:t>
        <a:bodyPr/>
        <a:lstStyle/>
        <a:p>
          <a:pPr rtl="0"/>
          <a:r>
            <a:rPr lang="en-US" dirty="0">
              <a:latin typeface="Century Schoolbook" panose="02040604050505020304"/>
            </a:rPr>
            <a:t>Regulating cities</a:t>
          </a:r>
          <a:endParaRPr lang="en-US" dirty="0"/>
        </a:p>
      </dgm:t>
    </dgm:pt>
    <dgm:pt modelId="{2AEFF787-312A-4C81-9644-70DEABEA80EB}" type="parTrans" cxnId="{0F61831B-7B9D-48B3-ACDA-0A056EA8211C}">
      <dgm:prSet/>
      <dgm:spPr/>
      <dgm:t>
        <a:bodyPr/>
        <a:lstStyle/>
        <a:p>
          <a:endParaRPr lang="en-US"/>
        </a:p>
      </dgm:t>
    </dgm:pt>
    <dgm:pt modelId="{818CC8EF-ACCA-48BC-A2A2-9FD0FD9D2AD8}" type="sibTrans" cxnId="{0F61831B-7B9D-48B3-ACDA-0A056EA8211C}">
      <dgm:prSet/>
      <dgm:spPr/>
      <dgm:t>
        <a:bodyPr/>
        <a:lstStyle/>
        <a:p>
          <a:endParaRPr lang="en-US"/>
        </a:p>
      </dgm:t>
    </dgm:pt>
    <dgm:pt modelId="{569BE416-36C9-4094-93FA-1DEE16784344}">
      <dgm:prSet phldr="0"/>
      <dgm:spPr/>
      <dgm:t>
        <a:bodyPr/>
        <a:lstStyle/>
        <a:p>
          <a:pPr rtl="0"/>
          <a:r>
            <a:rPr lang="en-US" dirty="0">
              <a:latin typeface="Century Schoolbook" panose="02040604050505020304"/>
            </a:rPr>
            <a:t>Introducing new legislation</a:t>
          </a:r>
        </a:p>
      </dgm:t>
    </dgm:pt>
    <dgm:pt modelId="{B921627F-DF69-448D-8AE2-BA145E034D17}" type="parTrans" cxnId="{D3C057A0-0390-4DCC-A5C3-C328678FC7D2}">
      <dgm:prSet/>
      <dgm:spPr/>
      <dgm:t>
        <a:bodyPr/>
        <a:lstStyle/>
        <a:p>
          <a:endParaRPr lang="en-US"/>
        </a:p>
      </dgm:t>
    </dgm:pt>
    <dgm:pt modelId="{2A724B51-29A7-4CC9-9FB7-11DB28788081}" type="sibTrans" cxnId="{D3C057A0-0390-4DCC-A5C3-C328678FC7D2}">
      <dgm:prSet/>
      <dgm:spPr/>
      <dgm:t>
        <a:bodyPr/>
        <a:lstStyle/>
        <a:p>
          <a:endParaRPr lang="en-US"/>
        </a:p>
      </dgm:t>
    </dgm:pt>
    <dgm:pt modelId="{0D26AEF8-4C3E-41DC-8E52-7C62B1E937BE}" type="pres">
      <dgm:prSet presAssocID="{38801E59-070E-4F29-81E5-E0FD5C57F3A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DA6BC7D-43CA-431D-8C8E-AA0DAFEB3330}" type="pres">
      <dgm:prSet presAssocID="{E278C5B6-3D10-48FB-9BAF-6183DA2D90D8}" presName="hierRoot1" presStyleCnt="0">
        <dgm:presLayoutVars>
          <dgm:hierBranch val="init"/>
        </dgm:presLayoutVars>
      </dgm:prSet>
      <dgm:spPr/>
    </dgm:pt>
    <dgm:pt modelId="{CA0AFCA3-6305-4594-B2F3-E97DA82FAB11}" type="pres">
      <dgm:prSet presAssocID="{E278C5B6-3D10-48FB-9BAF-6183DA2D90D8}" presName="rootComposite1" presStyleCnt="0"/>
      <dgm:spPr/>
    </dgm:pt>
    <dgm:pt modelId="{6DDBE932-8AC0-4C76-AFEC-012DF2E3EC07}" type="pres">
      <dgm:prSet presAssocID="{E278C5B6-3D10-48FB-9BAF-6183DA2D90D8}" presName="rootText1" presStyleLbl="node0" presStyleIdx="0" presStyleCnt="1">
        <dgm:presLayoutVars>
          <dgm:chPref val="3"/>
        </dgm:presLayoutVars>
      </dgm:prSet>
      <dgm:spPr/>
    </dgm:pt>
    <dgm:pt modelId="{80AD52F1-D1EE-41B0-A908-6837A6930EB6}" type="pres">
      <dgm:prSet presAssocID="{E278C5B6-3D10-48FB-9BAF-6183DA2D90D8}" presName="rootConnector1" presStyleLbl="node1" presStyleIdx="0" presStyleCnt="0"/>
      <dgm:spPr/>
    </dgm:pt>
    <dgm:pt modelId="{861967F3-7CAB-4F5D-821B-A500BE264F5E}" type="pres">
      <dgm:prSet presAssocID="{E278C5B6-3D10-48FB-9BAF-6183DA2D90D8}" presName="hierChild2" presStyleCnt="0"/>
      <dgm:spPr/>
    </dgm:pt>
    <dgm:pt modelId="{0846D3BD-377C-4F51-BF92-54C4DFEE66D5}" type="pres">
      <dgm:prSet presAssocID="{CA3126F5-3A8F-4A13-85DD-38C633F4E7CA}" presName="Name37" presStyleLbl="parChTrans1D2" presStyleIdx="0" presStyleCnt="2"/>
      <dgm:spPr/>
    </dgm:pt>
    <dgm:pt modelId="{214494E5-9E1E-4A07-ADB1-4DB2D34AB918}" type="pres">
      <dgm:prSet presAssocID="{0272B620-12D4-46E3-A34F-61F0DE0F7630}" presName="hierRoot2" presStyleCnt="0">
        <dgm:presLayoutVars>
          <dgm:hierBranch val="init"/>
        </dgm:presLayoutVars>
      </dgm:prSet>
      <dgm:spPr/>
    </dgm:pt>
    <dgm:pt modelId="{EFEF7005-1D09-4D28-A29C-E8796CA8E2AD}" type="pres">
      <dgm:prSet presAssocID="{0272B620-12D4-46E3-A34F-61F0DE0F7630}" presName="rootComposite" presStyleCnt="0"/>
      <dgm:spPr/>
    </dgm:pt>
    <dgm:pt modelId="{F73E368B-B582-4775-BF42-980B35C0959B}" type="pres">
      <dgm:prSet presAssocID="{0272B620-12D4-46E3-A34F-61F0DE0F7630}" presName="rootText" presStyleLbl="node2" presStyleIdx="0" presStyleCnt="2">
        <dgm:presLayoutVars>
          <dgm:chPref val="3"/>
        </dgm:presLayoutVars>
      </dgm:prSet>
      <dgm:spPr/>
    </dgm:pt>
    <dgm:pt modelId="{72500E88-E6F1-41BF-BC74-02DF84CB9C9F}" type="pres">
      <dgm:prSet presAssocID="{0272B620-12D4-46E3-A34F-61F0DE0F7630}" presName="rootConnector" presStyleLbl="node2" presStyleIdx="0" presStyleCnt="2"/>
      <dgm:spPr/>
    </dgm:pt>
    <dgm:pt modelId="{A3B6B5B4-10D6-421E-939F-55ECA0DF0C76}" type="pres">
      <dgm:prSet presAssocID="{0272B620-12D4-46E3-A34F-61F0DE0F7630}" presName="hierChild4" presStyleCnt="0"/>
      <dgm:spPr/>
    </dgm:pt>
    <dgm:pt modelId="{74A39312-2FDD-4238-95BF-628942A08001}" type="pres">
      <dgm:prSet presAssocID="{B921627F-DF69-448D-8AE2-BA145E034D17}" presName="Name37" presStyleLbl="parChTrans1D3" presStyleIdx="0" presStyleCnt="2"/>
      <dgm:spPr/>
    </dgm:pt>
    <dgm:pt modelId="{34A6D393-1FEA-4F30-8320-99FDE6F5FEE8}" type="pres">
      <dgm:prSet presAssocID="{569BE416-36C9-4094-93FA-1DEE16784344}" presName="hierRoot2" presStyleCnt="0">
        <dgm:presLayoutVars>
          <dgm:hierBranch val="init"/>
        </dgm:presLayoutVars>
      </dgm:prSet>
      <dgm:spPr/>
    </dgm:pt>
    <dgm:pt modelId="{CD3B3B3B-6AD3-4606-8129-0D3AB2ED63F1}" type="pres">
      <dgm:prSet presAssocID="{569BE416-36C9-4094-93FA-1DEE16784344}" presName="rootComposite" presStyleCnt="0"/>
      <dgm:spPr/>
    </dgm:pt>
    <dgm:pt modelId="{6F70AE2A-CA13-4DC1-BE5D-E475631AE123}" type="pres">
      <dgm:prSet presAssocID="{569BE416-36C9-4094-93FA-1DEE16784344}" presName="rootText" presStyleLbl="node3" presStyleIdx="0" presStyleCnt="2">
        <dgm:presLayoutVars>
          <dgm:chPref val="3"/>
        </dgm:presLayoutVars>
      </dgm:prSet>
      <dgm:spPr/>
    </dgm:pt>
    <dgm:pt modelId="{D2DE4847-DE09-4CF6-9CEE-CDA52379DB82}" type="pres">
      <dgm:prSet presAssocID="{569BE416-36C9-4094-93FA-1DEE16784344}" presName="rootConnector" presStyleLbl="node3" presStyleIdx="0" presStyleCnt="2"/>
      <dgm:spPr/>
    </dgm:pt>
    <dgm:pt modelId="{D2B7B7BE-2550-424A-9652-4F0FD765F880}" type="pres">
      <dgm:prSet presAssocID="{569BE416-36C9-4094-93FA-1DEE16784344}" presName="hierChild4" presStyleCnt="0"/>
      <dgm:spPr/>
    </dgm:pt>
    <dgm:pt modelId="{BF4A90DC-DB3E-498A-A6C0-436CC0450649}" type="pres">
      <dgm:prSet presAssocID="{569BE416-36C9-4094-93FA-1DEE16784344}" presName="hierChild5" presStyleCnt="0"/>
      <dgm:spPr/>
    </dgm:pt>
    <dgm:pt modelId="{3DDC31B8-DC0C-442C-97B2-F7DAD9374CF9}" type="pres">
      <dgm:prSet presAssocID="{0272B620-12D4-46E3-A34F-61F0DE0F7630}" presName="hierChild5" presStyleCnt="0"/>
      <dgm:spPr/>
    </dgm:pt>
    <dgm:pt modelId="{C56AFB82-553D-44C6-B072-9DAD6F2C0DDA}" type="pres">
      <dgm:prSet presAssocID="{6726E2F8-E850-4142-B170-CCC888013D68}" presName="Name37" presStyleLbl="parChTrans1D2" presStyleIdx="1" presStyleCnt="2"/>
      <dgm:spPr/>
    </dgm:pt>
    <dgm:pt modelId="{016B44C9-31EC-4067-A56F-7CD28859465F}" type="pres">
      <dgm:prSet presAssocID="{7E820C1A-2510-465D-BFDB-954CA1AEB6AE}" presName="hierRoot2" presStyleCnt="0">
        <dgm:presLayoutVars>
          <dgm:hierBranch val="init"/>
        </dgm:presLayoutVars>
      </dgm:prSet>
      <dgm:spPr/>
    </dgm:pt>
    <dgm:pt modelId="{FEE5048D-FFF3-4C23-A6AA-5B6DF6FF924B}" type="pres">
      <dgm:prSet presAssocID="{7E820C1A-2510-465D-BFDB-954CA1AEB6AE}" presName="rootComposite" presStyleCnt="0"/>
      <dgm:spPr/>
    </dgm:pt>
    <dgm:pt modelId="{522FC5F6-872C-4996-8475-C93C5CCD336F}" type="pres">
      <dgm:prSet presAssocID="{7E820C1A-2510-465D-BFDB-954CA1AEB6AE}" presName="rootText" presStyleLbl="node2" presStyleIdx="1" presStyleCnt="2">
        <dgm:presLayoutVars>
          <dgm:chPref val="3"/>
        </dgm:presLayoutVars>
      </dgm:prSet>
      <dgm:spPr/>
    </dgm:pt>
    <dgm:pt modelId="{410AC2E4-228C-4D4D-8E8D-4063F2FA3C3A}" type="pres">
      <dgm:prSet presAssocID="{7E820C1A-2510-465D-BFDB-954CA1AEB6AE}" presName="rootConnector" presStyleLbl="node2" presStyleIdx="1" presStyleCnt="2"/>
      <dgm:spPr/>
    </dgm:pt>
    <dgm:pt modelId="{6FC11066-E934-4C3E-ACA9-D13C3DF658D0}" type="pres">
      <dgm:prSet presAssocID="{7E820C1A-2510-465D-BFDB-954CA1AEB6AE}" presName="hierChild4" presStyleCnt="0"/>
      <dgm:spPr/>
    </dgm:pt>
    <dgm:pt modelId="{7677F5ED-4D16-4404-8848-926A373D6F8E}" type="pres">
      <dgm:prSet presAssocID="{2AEFF787-312A-4C81-9644-70DEABEA80EB}" presName="Name37" presStyleLbl="parChTrans1D3" presStyleIdx="1" presStyleCnt="2"/>
      <dgm:spPr/>
    </dgm:pt>
    <dgm:pt modelId="{58FED52D-2913-43BF-AC64-34E102DA1050}" type="pres">
      <dgm:prSet presAssocID="{5CFD4690-74B0-4A6C-BB29-50EAA0B1790E}" presName="hierRoot2" presStyleCnt="0">
        <dgm:presLayoutVars>
          <dgm:hierBranch val="init"/>
        </dgm:presLayoutVars>
      </dgm:prSet>
      <dgm:spPr/>
    </dgm:pt>
    <dgm:pt modelId="{9F78906F-C55A-4560-8E68-F8C3A393B67A}" type="pres">
      <dgm:prSet presAssocID="{5CFD4690-74B0-4A6C-BB29-50EAA0B1790E}" presName="rootComposite" presStyleCnt="0"/>
      <dgm:spPr/>
    </dgm:pt>
    <dgm:pt modelId="{05192E8A-7F9A-454E-B61B-66AC5B20F683}" type="pres">
      <dgm:prSet presAssocID="{5CFD4690-74B0-4A6C-BB29-50EAA0B1790E}" presName="rootText" presStyleLbl="node3" presStyleIdx="1" presStyleCnt="2">
        <dgm:presLayoutVars>
          <dgm:chPref val="3"/>
        </dgm:presLayoutVars>
      </dgm:prSet>
      <dgm:spPr/>
    </dgm:pt>
    <dgm:pt modelId="{2D3D9CAD-2B15-43B8-A086-DFA29216F72A}" type="pres">
      <dgm:prSet presAssocID="{5CFD4690-74B0-4A6C-BB29-50EAA0B1790E}" presName="rootConnector" presStyleLbl="node3" presStyleIdx="1" presStyleCnt="2"/>
      <dgm:spPr/>
    </dgm:pt>
    <dgm:pt modelId="{528358E0-D56E-4248-ACCA-174CF4E37B4B}" type="pres">
      <dgm:prSet presAssocID="{5CFD4690-74B0-4A6C-BB29-50EAA0B1790E}" presName="hierChild4" presStyleCnt="0"/>
      <dgm:spPr/>
    </dgm:pt>
    <dgm:pt modelId="{C32A425E-7BCD-43FE-879D-0AD53B88579A}" type="pres">
      <dgm:prSet presAssocID="{5CFD4690-74B0-4A6C-BB29-50EAA0B1790E}" presName="hierChild5" presStyleCnt="0"/>
      <dgm:spPr/>
    </dgm:pt>
    <dgm:pt modelId="{DA0BF52C-502F-4FE3-985A-101674E15DE7}" type="pres">
      <dgm:prSet presAssocID="{7E820C1A-2510-465D-BFDB-954CA1AEB6AE}" presName="hierChild5" presStyleCnt="0"/>
      <dgm:spPr/>
    </dgm:pt>
    <dgm:pt modelId="{3D105388-BF26-489C-9B79-8377EEF547CA}" type="pres">
      <dgm:prSet presAssocID="{E278C5B6-3D10-48FB-9BAF-6183DA2D90D8}" presName="hierChild3" presStyleCnt="0"/>
      <dgm:spPr/>
    </dgm:pt>
  </dgm:ptLst>
  <dgm:cxnLst>
    <dgm:cxn modelId="{CC21A90E-F9B0-4761-AAF3-ED459C0426A1}" type="presOf" srcId="{2AEFF787-312A-4C81-9644-70DEABEA80EB}" destId="{7677F5ED-4D16-4404-8848-926A373D6F8E}" srcOrd="0" destOrd="0" presId="urn:microsoft.com/office/officeart/2005/8/layout/orgChart1"/>
    <dgm:cxn modelId="{0F61831B-7B9D-48B3-ACDA-0A056EA8211C}" srcId="{7E820C1A-2510-465D-BFDB-954CA1AEB6AE}" destId="{5CFD4690-74B0-4A6C-BB29-50EAA0B1790E}" srcOrd="0" destOrd="0" parTransId="{2AEFF787-312A-4C81-9644-70DEABEA80EB}" sibTransId="{818CC8EF-ACCA-48BC-A2A2-9FD0FD9D2AD8}"/>
    <dgm:cxn modelId="{716CCE41-1DF5-44E4-BC48-33DF74CF6A56}" type="presOf" srcId="{0272B620-12D4-46E3-A34F-61F0DE0F7630}" destId="{72500E88-E6F1-41BF-BC74-02DF84CB9C9F}" srcOrd="1" destOrd="0" presId="urn:microsoft.com/office/officeart/2005/8/layout/orgChart1"/>
    <dgm:cxn modelId="{BD4BFA45-A7F1-43D2-B37F-E6F7EF403ED8}" type="presOf" srcId="{569BE416-36C9-4094-93FA-1DEE16784344}" destId="{6F70AE2A-CA13-4DC1-BE5D-E475631AE123}" srcOrd="0" destOrd="0" presId="urn:microsoft.com/office/officeart/2005/8/layout/orgChart1"/>
    <dgm:cxn modelId="{8403DC4E-7DFD-4E63-9907-4400469EF31C}" srcId="{E278C5B6-3D10-48FB-9BAF-6183DA2D90D8}" destId="{0272B620-12D4-46E3-A34F-61F0DE0F7630}" srcOrd="0" destOrd="0" parTransId="{CA3126F5-3A8F-4A13-85DD-38C633F4E7CA}" sibTransId="{322F1767-1A78-479D-B3C6-7DFF54C93B69}"/>
    <dgm:cxn modelId="{8A16154F-19BC-4DE1-81A7-31F3B9E48A7D}" type="presOf" srcId="{CA3126F5-3A8F-4A13-85DD-38C633F4E7CA}" destId="{0846D3BD-377C-4F51-BF92-54C4DFEE66D5}" srcOrd="0" destOrd="0" presId="urn:microsoft.com/office/officeart/2005/8/layout/orgChart1"/>
    <dgm:cxn modelId="{7C3F5953-E51D-49AD-AAB3-518BB42E4172}" srcId="{E278C5B6-3D10-48FB-9BAF-6183DA2D90D8}" destId="{7E820C1A-2510-465D-BFDB-954CA1AEB6AE}" srcOrd="1" destOrd="0" parTransId="{6726E2F8-E850-4142-B170-CCC888013D68}" sibTransId="{6EE13513-CAA0-489C-BB07-65E6A2D6824E}"/>
    <dgm:cxn modelId="{C775EF7E-95EE-4D0F-A6C2-8B2A61E8CF39}" type="presOf" srcId="{38801E59-070E-4F29-81E5-E0FD5C57F3A3}" destId="{0D26AEF8-4C3E-41DC-8E52-7C62B1E937BE}" srcOrd="0" destOrd="0" presId="urn:microsoft.com/office/officeart/2005/8/layout/orgChart1"/>
    <dgm:cxn modelId="{90332E80-58E7-4B76-B00D-74D13C1038E1}" type="presOf" srcId="{5CFD4690-74B0-4A6C-BB29-50EAA0B1790E}" destId="{2D3D9CAD-2B15-43B8-A086-DFA29216F72A}" srcOrd="1" destOrd="0" presId="urn:microsoft.com/office/officeart/2005/8/layout/orgChart1"/>
    <dgm:cxn modelId="{D7212E83-88DD-499A-B4C0-2F4DBDB4A4BF}" type="presOf" srcId="{E278C5B6-3D10-48FB-9BAF-6183DA2D90D8}" destId="{80AD52F1-D1EE-41B0-A908-6837A6930EB6}" srcOrd="1" destOrd="0" presId="urn:microsoft.com/office/officeart/2005/8/layout/orgChart1"/>
    <dgm:cxn modelId="{DDAF8888-1326-47B0-8BF8-8794D66702DE}" type="presOf" srcId="{569BE416-36C9-4094-93FA-1DEE16784344}" destId="{D2DE4847-DE09-4CF6-9CEE-CDA52379DB82}" srcOrd="1" destOrd="0" presId="urn:microsoft.com/office/officeart/2005/8/layout/orgChart1"/>
    <dgm:cxn modelId="{FBF0C889-ECE2-44E5-B769-E88D51CE66CA}" type="presOf" srcId="{5CFD4690-74B0-4A6C-BB29-50EAA0B1790E}" destId="{05192E8A-7F9A-454E-B61B-66AC5B20F683}" srcOrd="0" destOrd="0" presId="urn:microsoft.com/office/officeart/2005/8/layout/orgChart1"/>
    <dgm:cxn modelId="{CA9F738F-879A-4348-916E-F060E7929042}" srcId="{38801E59-070E-4F29-81E5-E0FD5C57F3A3}" destId="{E278C5B6-3D10-48FB-9BAF-6183DA2D90D8}" srcOrd="0" destOrd="0" parTransId="{6EA763CF-3CC1-4E2F-9600-D22E42BCC2B9}" sibTransId="{57D2223D-5608-4685-B681-0A2D0BA05BA3}"/>
    <dgm:cxn modelId="{8403EE94-3519-4F75-B441-60F7A73F9F51}" type="presOf" srcId="{E278C5B6-3D10-48FB-9BAF-6183DA2D90D8}" destId="{6DDBE932-8AC0-4C76-AFEC-012DF2E3EC07}" srcOrd="0" destOrd="0" presId="urn:microsoft.com/office/officeart/2005/8/layout/orgChart1"/>
    <dgm:cxn modelId="{D3C057A0-0390-4DCC-A5C3-C328678FC7D2}" srcId="{0272B620-12D4-46E3-A34F-61F0DE0F7630}" destId="{569BE416-36C9-4094-93FA-1DEE16784344}" srcOrd="0" destOrd="0" parTransId="{B921627F-DF69-448D-8AE2-BA145E034D17}" sibTransId="{2A724B51-29A7-4CC9-9FB7-11DB28788081}"/>
    <dgm:cxn modelId="{D150F6A1-66AB-4FF9-BB5E-083AA86224B6}" type="presOf" srcId="{7E820C1A-2510-465D-BFDB-954CA1AEB6AE}" destId="{410AC2E4-228C-4D4D-8E8D-4063F2FA3C3A}" srcOrd="1" destOrd="0" presId="urn:microsoft.com/office/officeart/2005/8/layout/orgChart1"/>
    <dgm:cxn modelId="{B238B3A2-4040-495A-B961-6D0771FFD8C1}" type="presOf" srcId="{7E820C1A-2510-465D-BFDB-954CA1AEB6AE}" destId="{522FC5F6-872C-4996-8475-C93C5CCD336F}" srcOrd="0" destOrd="0" presId="urn:microsoft.com/office/officeart/2005/8/layout/orgChart1"/>
    <dgm:cxn modelId="{EDBDF1CF-EF3E-4398-96E9-ECDE21834A8A}" type="presOf" srcId="{6726E2F8-E850-4142-B170-CCC888013D68}" destId="{C56AFB82-553D-44C6-B072-9DAD6F2C0DDA}" srcOrd="0" destOrd="0" presId="urn:microsoft.com/office/officeart/2005/8/layout/orgChart1"/>
    <dgm:cxn modelId="{763CF0E5-904B-4CAE-AF65-3B89DA37B72B}" type="presOf" srcId="{B921627F-DF69-448D-8AE2-BA145E034D17}" destId="{74A39312-2FDD-4238-95BF-628942A08001}" srcOrd="0" destOrd="0" presId="urn:microsoft.com/office/officeart/2005/8/layout/orgChart1"/>
    <dgm:cxn modelId="{5C2729EA-6846-4DB7-91B3-E3811FB01073}" type="presOf" srcId="{0272B620-12D4-46E3-A34F-61F0DE0F7630}" destId="{F73E368B-B582-4775-BF42-980B35C0959B}" srcOrd="0" destOrd="0" presId="urn:microsoft.com/office/officeart/2005/8/layout/orgChart1"/>
    <dgm:cxn modelId="{03120DE9-D3EE-4416-82C5-AF9FBB6AE22D}" type="presParOf" srcId="{0D26AEF8-4C3E-41DC-8E52-7C62B1E937BE}" destId="{1DA6BC7D-43CA-431D-8C8E-AA0DAFEB3330}" srcOrd="0" destOrd="0" presId="urn:microsoft.com/office/officeart/2005/8/layout/orgChart1"/>
    <dgm:cxn modelId="{EF5AEF5C-ADDE-4386-A52A-A8FA44CEDDCE}" type="presParOf" srcId="{1DA6BC7D-43CA-431D-8C8E-AA0DAFEB3330}" destId="{CA0AFCA3-6305-4594-B2F3-E97DA82FAB11}" srcOrd="0" destOrd="0" presId="urn:microsoft.com/office/officeart/2005/8/layout/orgChart1"/>
    <dgm:cxn modelId="{DF215F60-05DB-4CE2-A540-64CED5397EED}" type="presParOf" srcId="{CA0AFCA3-6305-4594-B2F3-E97DA82FAB11}" destId="{6DDBE932-8AC0-4C76-AFEC-012DF2E3EC07}" srcOrd="0" destOrd="0" presId="urn:microsoft.com/office/officeart/2005/8/layout/orgChart1"/>
    <dgm:cxn modelId="{170E50FF-4C1D-4735-A10E-AE0EBF3697BA}" type="presParOf" srcId="{CA0AFCA3-6305-4594-B2F3-E97DA82FAB11}" destId="{80AD52F1-D1EE-41B0-A908-6837A6930EB6}" srcOrd="1" destOrd="0" presId="urn:microsoft.com/office/officeart/2005/8/layout/orgChart1"/>
    <dgm:cxn modelId="{9F241C3E-02F5-4F9C-B4C0-2BE8F7F62424}" type="presParOf" srcId="{1DA6BC7D-43CA-431D-8C8E-AA0DAFEB3330}" destId="{861967F3-7CAB-4F5D-821B-A500BE264F5E}" srcOrd="1" destOrd="0" presId="urn:microsoft.com/office/officeart/2005/8/layout/orgChart1"/>
    <dgm:cxn modelId="{205B2DEB-258B-4262-90CE-B35994CC1474}" type="presParOf" srcId="{861967F3-7CAB-4F5D-821B-A500BE264F5E}" destId="{0846D3BD-377C-4F51-BF92-54C4DFEE66D5}" srcOrd="0" destOrd="0" presId="urn:microsoft.com/office/officeart/2005/8/layout/orgChart1"/>
    <dgm:cxn modelId="{7DE20D08-1EE5-42E7-9648-58E7A953B35B}" type="presParOf" srcId="{861967F3-7CAB-4F5D-821B-A500BE264F5E}" destId="{214494E5-9E1E-4A07-ADB1-4DB2D34AB918}" srcOrd="1" destOrd="0" presId="urn:microsoft.com/office/officeart/2005/8/layout/orgChart1"/>
    <dgm:cxn modelId="{1A49167F-2E75-45D9-86DC-1356115D68C4}" type="presParOf" srcId="{214494E5-9E1E-4A07-ADB1-4DB2D34AB918}" destId="{EFEF7005-1D09-4D28-A29C-E8796CA8E2AD}" srcOrd="0" destOrd="0" presId="urn:microsoft.com/office/officeart/2005/8/layout/orgChart1"/>
    <dgm:cxn modelId="{8061C974-0009-419C-9CCD-26E5571FF7F8}" type="presParOf" srcId="{EFEF7005-1D09-4D28-A29C-E8796CA8E2AD}" destId="{F73E368B-B582-4775-BF42-980B35C0959B}" srcOrd="0" destOrd="0" presId="urn:microsoft.com/office/officeart/2005/8/layout/orgChart1"/>
    <dgm:cxn modelId="{C157D73E-423B-41C1-80A8-6990DB87879E}" type="presParOf" srcId="{EFEF7005-1D09-4D28-A29C-E8796CA8E2AD}" destId="{72500E88-E6F1-41BF-BC74-02DF84CB9C9F}" srcOrd="1" destOrd="0" presId="urn:microsoft.com/office/officeart/2005/8/layout/orgChart1"/>
    <dgm:cxn modelId="{116FD00B-AA31-44D7-89C0-AA5F79DF0E85}" type="presParOf" srcId="{214494E5-9E1E-4A07-ADB1-4DB2D34AB918}" destId="{A3B6B5B4-10D6-421E-939F-55ECA0DF0C76}" srcOrd="1" destOrd="0" presId="urn:microsoft.com/office/officeart/2005/8/layout/orgChart1"/>
    <dgm:cxn modelId="{0B24C8F4-394C-4EED-8F0B-24964BE850E4}" type="presParOf" srcId="{A3B6B5B4-10D6-421E-939F-55ECA0DF0C76}" destId="{74A39312-2FDD-4238-95BF-628942A08001}" srcOrd="0" destOrd="0" presId="urn:microsoft.com/office/officeart/2005/8/layout/orgChart1"/>
    <dgm:cxn modelId="{3DC1DFD0-453A-4217-B21F-0B1CE67FFCF6}" type="presParOf" srcId="{A3B6B5B4-10D6-421E-939F-55ECA0DF0C76}" destId="{34A6D393-1FEA-4F30-8320-99FDE6F5FEE8}" srcOrd="1" destOrd="0" presId="urn:microsoft.com/office/officeart/2005/8/layout/orgChart1"/>
    <dgm:cxn modelId="{4EC02897-3188-4C65-A5D9-26E57DB50B38}" type="presParOf" srcId="{34A6D393-1FEA-4F30-8320-99FDE6F5FEE8}" destId="{CD3B3B3B-6AD3-4606-8129-0D3AB2ED63F1}" srcOrd="0" destOrd="0" presId="urn:microsoft.com/office/officeart/2005/8/layout/orgChart1"/>
    <dgm:cxn modelId="{A7121C68-D3C2-42D3-876F-93046143BB0D}" type="presParOf" srcId="{CD3B3B3B-6AD3-4606-8129-0D3AB2ED63F1}" destId="{6F70AE2A-CA13-4DC1-BE5D-E475631AE123}" srcOrd="0" destOrd="0" presId="urn:microsoft.com/office/officeart/2005/8/layout/orgChart1"/>
    <dgm:cxn modelId="{E3AF2BDC-25A7-490C-B461-B6F38086CC64}" type="presParOf" srcId="{CD3B3B3B-6AD3-4606-8129-0D3AB2ED63F1}" destId="{D2DE4847-DE09-4CF6-9CEE-CDA52379DB82}" srcOrd="1" destOrd="0" presId="urn:microsoft.com/office/officeart/2005/8/layout/orgChart1"/>
    <dgm:cxn modelId="{B5DFDC1F-EF70-4835-B2F4-B46A6407AB1B}" type="presParOf" srcId="{34A6D393-1FEA-4F30-8320-99FDE6F5FEE8}" destId="{D2B7B7BE-2550-424A-9652-4F0FD765F880}" srcOrd="1" destOrd="0" presId="urn:microsoft.com/office/officeart/2005/8/layout/orgChart1"/>
    <dgm:cxn modelId="{52FD740A-D041-4C29-982B-F5D5B6C3F57B}" type="presParOf" srcId="{34A6D393-1FEA-4F30-8320-99FDE6F5FEE8}" destId="{BF4A90DC-DB3E-498A-A6C0-436CC0450649}" srcOrd="2" destOrd="0" presId="urn:microsoft.com/office/officeart/2005/8/layout/orgChart1"/>
    <dgm:cxn modelId="{4A603F67-5F82-4A4A-8BBF-03190B5FDC23}" type="presParOf" srcId="{214494E5-9E1E-4A07-ADB1-4DB2D34AB918}" destId="{3DDC31B8-DC0C-442C-97B2-F7DAD9374CF9}" srcOrd="2" destOrd="0" presId="urn:microsoft.com/office/officeart/2005/8/layout/orgChart1"/>
    <dgm:cxn modelId="{AF352337-7CAD-4D1B-895C-5455F552EEAE}" type="presParOf" srcId="{861967F3-7CAB-4F5D-821B-A500BE264F5E}" destId="{C56AFB82-553D-44C6-B072-9DAD6F2C0DDA}" srcOrd="2" destOrd="0" presId="urn:microsoft.com/office/officeart/2005/8/layout/orgChart1"/>
    <dgm:cxn modelId="{F1E6F19E-49E2-4669-9AEA-CA396783446A}" type="presParOf" srcId="{861967F3-7CAB-4F5D-821B-A500BE264F5E}" destId="{016B44C9-31EC-4067-A56F-7CD28859465F}" srcOrd="3" destOrd="0" presId="urn:microsoft.com/office/officeart/2005/8/layout/orgChart1"/>
    <dgm:cxn modelId="{4033FCCD-707B-4F61-B811-A1C1A64487AF}" type="presParOf" srcId="{016B44C9-31EC-4067-A56F-7CD28859465F}" destId="{FEE5048D-FFF3-4C23-A6AA-5B6DF6FF924B}" srcOrd="0" destOrd="0" presId="urn:microsoft.com/office/officeart/2005/8/layout/orgChart1"/>
    <dgm:cxn modelId="{5F3C14E9-F1A6-428D-88D7-174523F01312}" type="presParOf" srcId="{FEE5048D-FFF3-4C23-A6AA-5B6DF6FF924B}" destId="{522FC5F6-872C-4996-8475-C93C5CCD336F}" srcOrd="0" destOrd="0" presId="urn:microsoft.com/office/officeart/2005/8/layout/orgChart1"/>
    <dgm:cxn modelId="{F343626D-C083-4AF8-A6A4-1323C903A208}" type="presParOf" srcId="{FEE5048D-FFF3-4C23-A6AA-5B6DF6FF924B}" destId="{410AC2E4-228C-4D4D-8E8D-4063F2FA3C3A}" srcOrd="1" destOrd="0" presId="urn:microsoft.com/office/officeart/2005/8/layout/orgChart1"/>
    <dgm:cxn modelId="{564B9C18-1075-41FD-8716-2E87ACB7EBE0}" type="presParOf" srcId="{016B44C9-31EC-4067-A56F-7CD28859465F}" destId="{6FC11066-E934-4C3E-ACA9-D13C3DF658D0}" srcOrd="1" destOrd="0" presId="urn:microsoft.com/office/officeart/2005/8/layout/orgChart1"/>
    <dgm:cxn modelId="{9E5EA0A7-BAC2-47AA-8894-7BA585C24AA5}" type="presParOf" srcId="{6FC11066-E934-4C3E-ACA9-D13C3DF658D0}" destId="{7677F5ED-4D16-4404-8848-926A373D6F8E}" srcOrd="0" destOrd="0" presId="urn:microsoft.com/office/officeart/2005/8/layout/orgChart1"/>
    <dgm:cxn modelId="{A97A67DC-25FF-4AEF-9D48-50EAEC190C26}" type="presParOf" srcId="{6FC11066-E934-4C3E-ACA9-D13C3DF658D0}" destId="{58FED52D-2913-43BF-AC64-34E102DA1050}" srcOrd="1" destOrd="0" presId="urn:microsoft.com/office/officeart/2005/8/layout/orgChart1"/>
    <dgm:cxn modelId="{B3B00157-130F-41F2-8A39-0AEA19635027}" type="presParOf" srcId="{58FED52D-2913-43BF-AC64-34E102DA1050}" destId="{9F78906F-C55A-4560-8E68-F8C3A393B67A}" srcOrd="0" destOrd="0" presId="urn:microsoft.com/office/officeart/2005/8/layout/orgChart1"/>
    <dgm:cxn modelId="{ECC126F0-377B-40C9-A19D-CA51AA2C64C2}" type="presParOf" srcId="{9F78906F-C55A-4560-8E68-F8C3A393B67A}" destId="{05192E8A-7F9A-454E-B61B-66AC5B20F683}" srcOrd="0" destOrd="0" presId="urn:microsoft.com/office/officeart/2005/8/layout/orgChart1"/>
    <dgm:cxn modelId="{51F16E33-BD53-4222-AF06-F6C08D7DF997}" type="presParOf" srcId="{9F78906F-C55A-4560-8E68-F8C3A393B67A}" destId="{2D3D9CAD-2B15-43B8-A086-DFA29216F72A}" srcOrd="1" destOrd="0" presId="urn:microsoft.com/office/officeart/2005/8/layout/orgChart1"/>
    <dgm:cxn modelId="{96A13A3F-2F78-45D3-887B-EE75237D4905}" type="presParOf" srcId="{58FED52D-2913-43BF-AC64-34E102DA1050}" destId="{528358E0-D56E-4248-ACCA-174CF4E37B4B}" srcOrd="1" destOrd="0" presId="urn:microsoft.com/office/officeart/2005/8/layout/orgChart1"/>
    <dgm:cxn modelId="{DC61E622-7F5F-42E3-9BCC-D4B18627CB0A}" type="presParOf" srcId="{58FED52D-2913-43BF-AC64-34E102DA1050}" destId="{C32A425E-7BCD-43FE-879D-0AD53B88579A}" srcOrd="2" destOrd="0" presId="urn:microsoft.com/office/officeart/2005/8/layout/orgChart1"/>
    <dgm:cxn modelId="{3B5C03CF-A62E-4066-86EB-DEA96421FA89}" type="presParOf" srcId="{016B44C9-31EC-4067-A56F-7CD28859465F}" destId="{DA0BF52C-502F-4FE3-985A-101674E15DE7}" srcOrd="2" destOrd="0" presId="urn:microsoft.com/office/officeart/2005/8/layout/orgChart1"/>
    <dgm:cxn modelId="{EE1E97E5-B8BD-4568-9D75-8FD0DB49FD35}" type="presParOf" srcId="{1DA6BC7D-43CA-431D-8C8E-AA0DAFEB3330}" destId="{3D105388-BF26-489C-9B79-8377EEF547CA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77F5ED-4D16-4404-8848-926A373D6F8E}">
      <dsp:nvSpPr>
        <dsp:cNvPr id="0" name=""/>
        <dsp:cNvSpPr/>
      </dsp:nvSpPr>
      <dsp:spPr>
        <a:xfrm>
          <a:off x="4734608" y="3056406"/>
          <a:ext cx="378864" cy="11618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1852"/>
              </a:lnTo>
              <a:lnTo>
                <a:pt x="378864" y="1161852"/>
              </a:lnTo>
            </a:path>
          </a:pathLst>
        </a:custGeom>
        <a:noFill/>
        <a:ln w="13970" cap="flat" cmpd="sng" algn="ctr">
          <a:solidFill>
            <a:schemeClr val="accent4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6AFB82-553D-44C6-B072-9DAD6F2C0DDA}">
      <dsp:nvSpPr>
        <dsp:cNvPr id="0" name=""/>
        <dsp:cNvSpPr/>
      </dsp:nvSpPr>
      <dsp:spPr>
        <a:xfrm>
          <a:off x="4216826" y="1263112"/>
          <a:ext cx="1528088" cy="530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5205"/>
              </a:lnTo>
              <a:lnTo>
                <a:pt x="1528088" y="265205"/>
              </a:lnTo>
              <a:lnTo>
                <a:pt x="1528088" y="530410"/>
              </a:lnTo>
            </a:path>
          </a:pathLst>
        </a:custGeom>
        <a:noFill/>
        <a:ln w="1397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A39312-2FDD-4238-95BF-628942A08001}">
      <dsp:nvSpPr>
        <dsp:cNvPr id="0" name=""/>
        <dsp:cNvSpPr/>
      </dsp:nvSpPr>
      <dsp:spPr>
        <a:xfrm>
          <a:off x="1678431" y="3056406"/>
          <a:ext cx="378864" cy="11618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1852"/>
              </a:lnTo>
              <a:lnTo>
                <a:pt x="378864" y="1161852"/>
              </a:lnTo>
            </a:path>
          </a:pathLst>
        </a:custGeom>
        <a:noFill/>
        <a:ln w="13970" cap="flat" cmpd="sng" algn="ctr">
          <a:solidFill>
            <a:schemeClr val="accent4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46D3BD-377C-4F51-BF92-54C4DFEE66D5}">
      <dsp:nvSpPr>
        <dsp:cNvPr id="0" name=""/>
        <dsp:cNvSpPr/>
      </dsp:nvSpPr>
      <dsp:spPr>
        <a:xfrm>
          <a:off x="2688737" y="1263112"/>
          <a:ext cx="1528088" cy="530410"/>
        </a:xfrm>
        <a:custGeom>
          <a:avLst/>
          <a:gdLst/>
          <a:ahLst/>
          <a:cxnLst/>
          <a:rect l="0" t="0" r="0" b="0"/>
          <a:pathLst>
            <a:path>
              <a:moveTo>
                <a:pt x="1528088" y="0"/>
              </a:moveTo>
              <a:lnTo>
                <a:pt x="1528088" y="265205"/>
              </a:lnTo>
              <a:lnTo>
                <a:pt x="0" y="265205"/>
              </a:lnTo>
              <a:lnTo>
                <a:pt x="0" y="530410"/>
              </a:lnTo>
            </a:path>
          </a:pathLst>
        </a:custGeom>
        <a:noFill/>
        <a:ln w="1397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DBE932-8AC0-4C76-AFEC-012DF2E3EC07}">
      <dsp:nvSpPr>
        <dsp:cNvPr id="0" name=""/>
        <dsp:cNvSpPr/>
      </dsp:nvSpPr>
      <dsp:spPr>
        <a:xfrm>
          <a:off x="2953943" y="229"/>
          <a:ext cx="2525766" cy="1262883"/>
        </a:xfrm>
        <a:prstGeom prst="rect">
          <a:avLst/>
        </a:prstGeom>
        <a:solidFill>
          <a:schemeClr val="accent4">
            <a:shade val="6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latin typeface="Century Schoolbook" panose="02040604050505020304"/>
            </a:rPr>
            <a:t>Bee shortage problem</a:t>
          </a:r>
          <a:endParaRPr lang="en-US" sz="2900" kern="1200" dirty="0"/>
        </a:p>
      </dsp:txBody>
      <dsp:txXfrm>
        <a:off x="2953943" y="229"/>
        <a:ext cx="2525766" cy="1262883"/>
      </dsp:txXfrm>
    </dsp:sp>
    <dsp:sp modelId="{F73E368B-B582-4775-BF42-980B35C0959B}">
      <dsp:nvSpPr>
        <dsp:cNvPr id="0" name=""/>
        <dsp:cNvSpPr/>
      </dsp:nvSpPr>
      <dsp:spPr>
        <a:xfrm>
          <a:off x="1425854" y="1793523"/>
          <a:ext cx="2525766" cy="1262883"/>
        </a:xfrm>
        <a:prstGeom prst="rect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latin typeface="Century Schoolbook" panose="02040604050505020304"/>
            </a:rPr>
            <a:t>Passivity of governments</a:t>
          </a:r>
          <a:endParaRPr lang="en-US" sz="2900" kern="1200" dirty="0"/>
        </a:p>
      </dsp:txBody>
      <dsp:txXfrm>
        <a:off x="1425854" y="1793523"/>
        <a:ext cx="2525766" cy="1262883"/>
      </dsp:txXfrm>
    </dsp:sp>
    <dsp:sp modelId="{6F70AE2A-CA13-4DC1-BE5D-E475631AE123}">
      <dsp:nvSpPr>
        <dsp:cNvPr id="0" name=""/>
        <dsp:cNvSpPr/>
      </dsp:nvSpPr>
      <dsp:spPr>
        <a:xfrm>
          <a:off x="2057296" y="3586817"/>
          <a:ext cx="2525766" cy="1262883"/>
        </a:xfrm>
        <a:prstGeom prst="rect">
          <a:avLst/>
        </a:prstGeom>
        <a:solidFill>
          <a:schemeClr val="accent4">
            <a:tint val="99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latin typeface="Century Schoolbook" panose="02040604050505020304"/>
            </a:rPr>
            <a:t>Introducing new legislation</a:t>
          </a:r>
        </a:p>
      </dsp:txBody>
      <dsp:txXfrm>
        <a:off x="2057296" y="3586817"/>
        <a:ext cx="2525766" cy="1262883"/>
      </dsp:txXfrm>
    </dsp:sp>
    <dsp:sp modelId="{522FC5F6-872C-4996-8475-C93C5CCD336F}">
      <dsp:nvSpPr>
        <dsp:cNvPr id="0" name=""/>
        <dsp:cNvSpPr/>
      </dsp:nvSpPr>
      <dsp:spPr>
        <a:xfrm>
          <a:off x="4482032" y="1793523"/>
          <a:ext cx="2525766" cy="1262883"/>
        </a:xfrm>
        <a:prstGeom prst="rect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latin typeface="Century Schoolbook" panose="02040604050505020304"/>
            </a:rPr>
            <a:t>Allowance of threats</a:t>
          </a:r>
          <a:endParaRPr lang="en-US" sz="2900" kern="1200" dirty="0"/>
        </a:p>
      </dsp:txBody>
      <dsp:txXfrm>
        <a:off x="4482032" y="1793523"/>
        <a:ext cx="2525766" cy="1262883"/>
      </dsp:txXfrm>
    </dsp:sp>
    <dsp:sp modelId="{05192E8A-7F9A-454E-B61B-66AC5B20F683}">
      <dsp:nvSpPr>
        <dsp:cNvPr id="0" name=""/>
        <dsp:cNvSpPr/>
      </dsp:nvSpPr>
      <dsp:spPr>
        <a:xfrm>
          <a:off x="5113473" y="3586817"/>
          <a:ext cx="2525766" cy="1262883"/>
        </a:xfrm>
        <a:prstGeom prst="rect">
          <a:avLst/>
        </a:prstGeom>
        <a:solidFill>
          <a:schemeClr val="accent4">
            <a:tint val="99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latin typeface="Century Schoolbook" panose="02040604050505020304"/>
            </a:rPr>
            <a:t>Regulating cities</a:t>
          </a:r>
          <a:endParaRPr lang="en-US" sz="2900" kern="1200" dirty="0"/>
        </a:p>
      </dsp:txBody>
      <dsp:txXfrm>
        <a:off x="5113473" y="3586817"/>
        <a:ext cx="2525766" cy="12628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DB076C-1F75-4D88-8F1E-26354EB6B85D}" type="datetimeFigureOut">
              <a:rPr lang="en-US"/>
              <a:t>5/24/2021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267E58-9290-4188-AA63-3F590BFD50E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20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4FF75B-0656-4FDF-AF03-A6B6839654D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5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E016143-E03C-4CFD-AFDC-14E5BDEA754C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39253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54A-A8CA-48C1-9504-691B58049D29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798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C806-BBF7-471C-9527-881CE2266695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264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4063-DF36-4330-A365-08DA1FA5B7D6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713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7C6C-0F39-4D70-8E8D-FE5B9C95FA73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73406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A4AC-08CC-42CE-BD01-C191750A04EC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503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A723-92A7-435B-B681-F25B092FEFEB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925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32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651-31F4-45D2-98AE-A2108F41BC07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440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789A-C914-4DB1-8815-80B5EC7335C5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399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40AA-91A0-436F-8FDB-C0F939DCAE21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468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0E59FD0C-5451-4CA0-86AF-E70AE3279989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183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bioone.org/journals/Tropical-Conservation-Science/volume-10/issue-1/1940082917697259/Deforestation-Processes-in-the-State-of-Quintana-Roo-Mexico/10.1177/1940082917697259.full" TargetMode="External"/><Relationship Id="rId3" Type="http://schemas.openxmlformats.org/officeDocument/2006/relationships/hyperlink" Target="https://www.nicepng.com/ourpic/u2a9o0i1o0t4u2i1_flying-bee-png-flying-honey-bee-png/" TargetMode="External"/><Relationship Id="rId7" Type="http://schemas.openxmlformats.org/officeDocument/2006/relationships/hyperlink" Target="https://www.nationalgeographic.com/environment/2019/04/unlikely-feud-beekeepers-mennonites-simmers-mexico/" TargetMode="External"/><Relationship Id="rId2" Type="http://schemas.openxmlformats.org/officeDocument/2006/relationships/hyperlink" Target="https://www.dreamstime.com/macro-close-up-dead-honey-bee-white-background-macro-close-up-dead-honey-bee-white-background-image12329281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bsnews.com/news/40-percent-of-u-s-bee-colonies-died-in-past-year/" TargetMode="External"/><Relationship Id="rId5" Type="http://schemas.openxmlformats.org/officeDocument/2006/relationships/hyperlink" Target="https://www.heraldtribune.com/story/business/2020/11/30/sarasota-manatee-beekeepers-keep-honey-flowing/6372336002/" TargetMode="External"/><Relationship Id="rId4" Type="http://schemas.openxmlformats.org/officeDocument/2006/relationships/hyperlink" Target="http://www.city-data.com/city/Sarasota-Florida.html" TargetMode="External"/><Relationship Id="rId9" Type="http://schemas.openxmlformats.org/officeDocument/2006/relationships/hyperlink" Target="https://data.landportal.info/organization/government-russia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leaningcommunity.net/referendum-in-bavaria-for-bees/" TargetMode="External"/><Relationship Id="rId3" Type="http://schemas.openxmlformats.org/officeDocument/2006/relationships/hyperlink" Target="https://www.theguardian.com/world/2019/feb/14/bavaria-campaigners-abuzz-as-bees-petition-forces-farming-changes" TargetMode="External"/><Relationship Id="rId7" Type="http://schemas.openxmlformats.org/officeDocument/2006/relationships/hyperlink" Target="https://www.vexels.com/png-svg/preview/152831/modern-high-school-building-illustration" TargetMode="External"/><Relationship Id="rId2" Type="http://schemas.openxmlformats.org/officeDocument/2006/relationships/hyperlink" Target="https://www.google.com/search?q=bee%2Btransparent%2Bbackground&amp;tbm=isch&amp;ved=2ahUKEwjOw6qpyP3uAhXR1lkKHbB7AA0Q2-cCegQIABAA&amp;oq=bee%2Btransparent%2Bbackground&amp;gs_lcp=CgNpbWcQAzIECAAQQzICCAAyAggAMgIIADICCAAyAggAMgIIADICCAAyAggAMgIIAFDtpgJY7aYCYI6tAmgAcAB4AIABW4gBW5IBATGYAQCgAQGqAQtnd3Mtd2l6LWltZ8ABAQ&amp;sclient=img&amp;ei=LK0zYM79F9Gt5wKw94Fo&amp;bih=578&amp;biw=1263&amp;rlz=1C1GCEB_enUS918US918&amp;hl=en-US&amp;safe=active&amp;ssui=on#imgrc=Keq_fu2lBdZ_5M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clipartkey.com/view/hibRmo_honey-bee-drawing-png/" TargetMode="External"/><Relationship Id="rId5" Type="http://schemas.openxmlformats.org/officeDocument/2006/relationships/hyperlink" Target="https://www.stickpng.com/img/objects/gas-masks/gp-5-gas-mask" TargetMode="External"/><Relationship Id="rId4" Type="http://schemas.openxmlformats.org/officeDocument/2006/relationships/hyperlink" Target="https://pngimg.com/image/74690" TargetMode="External"/><Relationship Id="rId9" Type="http://schemas.openxmlformats.org/officeDocument/2006/relationships/hyperlink" Target="https://unsplash.com/photos/8O0_aFy72KY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1157805"/>
            <a:ext cx="9418320" cy="4041648"/>
          </a:xfrm>
        </p:spPr>
        <p:txBody>
          <a:bodyPr/>
          <a:lstStyle/>
          <a:p>
            <a:r>
              <a:rPr lang="en-US" dirty="0">
                <a:cs typeface="Calibri Light"/>
              </a:rPr>
              <a:t>To What Extent is Florida's Bee Shortage a Problem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5334000"/>
            <a:ext cx="9418320" cy="9620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Dylan Martin #7336</a:t>
            </a:r>
          </a:p>
        </p:txBody>
      </p:sp>
      <p:pic>
        <p:nvPicPr>
          <p:cNvPr id="1032" name="Picture 8" descr="Melting dripping honey drops on transparent background PNG - Similar PNG">
            <a:extLst>
              <a:ext uri="{FF2B5EF4-FFF2-40B4-BE49-F238E27FC236}">
                <a16:creationId xmlns:a16="http://schemas.microsoft.com/office/drawing/2014/main" id="{5410F286-834C-45AB-9B1D-79BBCC105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89" b="90000" l="1750" r="99375">
                        <a14:foregroundMark x1="17750" y1="11556" x2="48875" y2="9778"/>
                        <a14:foregroundMark x1="48875" y1="9778" x2="64375" y2="9778"/>
                        <a14:foregroundMark x1="64375" y1="9778" x2="71625" y2="9333"/>
                        <a14:foregroundMark x1="71625" y1="9333" x2="79000" y2="14667"/>
                        <a14:foregroundMark x1="79000" y1="14667" x2="82375" y2="25556"/>
                        <a14:foregroundMark x1="82375" y1="25556" x2="83625" y2="49333"/>
                        <a14:foregroundMark x1="83625" y1="49333" x2="82875" y2="58667"/>
                        <a14:foregroundMark x1="6500" y1="17556" x2="1125" y2="10444"/>
                        <a14:foregroundMark x1="1125" y1="10444" x2="7250" y2="7111"/>
                        <a14:foregroundMark x1="7250" y1="7111" x2="8125" y2="7111"/>
                        <a14:foregroundMark x1="1750" y1="10000" x2="1750" y2="10000"/>
                        <a14:foregroundMark x1="95875" y1="8667" x2="95875" y2="8667"/>
                        <a14:foregroundMark x1="99375" y1="11333" x2="99375" y2="1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5" y="-680445"/>
            <a:ext cx="7048500" cy="396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Melting dripping honey drops on transparent background PNG - Similar PNG">
            <a:extLst>
              <a:ext uri="{FF2B5EF4-FFF2-40B4-BE49-F238E27FC236}">
                <a16:creationId xmlns:a16="http://schemas.microsoft.com/office/drawing/2014/main" id="{E4A7C459-A50C-4872-9148-FC3500BA0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89" b="90000" l="1750" r="99375">
                        <a14:foregroundMark x1="17750" y1="11556" x2="48875" y2="9778"/>
                        <a14:foregroundMark x1="48875" y1="9778" x2="64375" y2="9778"/>
                        <a14:foregroundMark x1="64375" y1="9778" x2="71625" y2="9333"/>
                        <a14:foregroundMark x1="71625" y1="9333" x2="79000" y2="14667"/>
                        <a14:foregroundMark x1="79000" y1="14667" x2="82375" y2="25556"/>
                        <a14:foregroundMark x1="82375" y1="25556" x2="83625" y2="49333"/>
                        <a14:foregroundMark x1="83625" y1="49333" x2="82875" y2="58667"/>
                        <a14:foregroundMark x1="6500" y1="17556" x2="1125" y2="10444"/>
                        <a14:foregroundMark x1="1125" y1="10444" x2="7250" y2="7111"/>
                        <a14:foregroundMark x1="7250" y1="7111" x2="8125" y2="7111"/>
                        <a14:foregroundMark x1="1750" y1="10000" x2="1750" y2="10000"/>
                        <a14:foregroundMark x1="95875" y1="8667" x2="95875" y2="8667"/>
                        <a14:foregroundMark x1="99375" y1="11333" x2="99375" y2="1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91042" y="-670328"/>
            <a:ext cx="6603396" cy="371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758EC8D-68D1-4138-B719-BE00C78AD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" y="0"/>
            <a:ext cx="1220724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4579E4-5B5F-42C9-B08F-A904C81B1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-2811"/>
            <a:ext cx="2556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85E99C-1ED7-4F39-A08F-26C504992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322904" y="2514944"/>
            <a:ext cx="5054601" cy="1955108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Greed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AFABE-B258-447F-81E8-8BF469701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2654" y="965199"/>
            <a:ext cx="6670520" cy="5207002"/>
          </a:xfrm>
          <a:noFill/>
        </p:spPr>
        <p:txBody>
          <a:bodyPr anchor="t">
            <a:normAutofit/>
          </a:bodyPr>
          <a:lstStyle/>
          <a:p>
            <a:r>
              <a:rPr lang="en-US" sz="2400" dirty="0"/>
              <a:t>Russian Honeybee Decline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1BF6CF-E1B8-4EE2-9AE1-86A58DAFD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7E0B1040-144B-4A9C-84E6-DB89E66EF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0729" y="2099197"/>
            <a:ext cx="4361145" cy="3870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D9DC57-76C4-4464-9A12-FD03206875DF}"/>
              </a:ext>
            </a:extLst>
          </p:cNvPr>
          <p:cNvSpPr txBox="1"/>
          <p:nvPr/>
        </p:nvSpPr>
        <p:spPr>
          <a:xfrm>
            <a:off x="8852023" y="3273169"/>
            <a:ext cx="261560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/>
              <a:t>(</a:t>
            </a:r>
            <a:r>
              <a:rPr lang="en-US" sz="1400" dirty="0" err="1"/>
              <a:t>Landportal</a:t>
            </a:r>
            <a:r>
              <a:rPr lang="en-US" sz="1400" dirty="0"/>
              <a:t>, 2021)</a:t>
            </a:r>
          </a:p>
        </p:txBody>
      </p:sp>
    </p:spTree>
    <p:extLst>
      <p:ext uri="{BB962C8B-B14F-4D97-AF65-F5344CB8AC3E}">
        <p14:creationId xmlns:p14="http://schemas.microsoft.com/office/powerpoint/2010/main" val="732227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>
            <a:extLst>
              <a:ext uri="{FF2B5EF4-FFF2-40B4-BE49-F238E27FC236}">
                <a16:creationId xmlns:a16="http://schemas.microsoft.com/office/drawing/2014/main" id="{A6F05DDE-5F2C-44F5-BACC-DED4737B1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A0F80B31-D942-4321-A7CC-3FF24C30A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6837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27DE213B-0A4F-4E9E-9153-8B0C2D046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9969" y="0"/>
            <a:ext cx="457200" cy="6858000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25C841-5553-4AD0-BF50-191F17D5E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2175" y="-3016758"/>
            <a:ext cx="6323519" cy="4041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5400" dirty="0">
                <a:solidFill>
                  <a:srgbClr val="46464A"/>
                </a:solidFill>
              </a:rPr>
              <a:t>Recap</a:t>
            </a:r>
            <a:endParaRPr lang="en-US" sz="7200" dirty="0">
              <a:solidFill>
                <a:srgbClr val="46464A"/>
              </a:solidFill>
            </a:endParaRPr>
          </a:p>
        </p:txBody>
      </p:sp>
      <p:pic>
        <p:nvPicPr>
          <p:cNvPr id="1026" name="Picture 2" descr="Image result for hour glass png">
            <a:extLst>
              <a:ext uri="{FF2B5EF4-FFF2-40B4-BE49-F238E27FC236}">
                <a16:creationId xmlns:a16="http://schemas.microsoft.com/office/drawing/2014/main" id="{4F3A019B-C0C0-4240-B985-3C9BE5BF6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285" y="1832772"/>
            <a:ext cx="3239181" cy="384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E8A9A58-9E30-4A29-8352-3CFD2C93903F}"/>
              </a:ext>
            </a:extLst>
          </p:cNvPr>
          <p:cNvSpPr/>
          <p:nvPr/>
        </p:nvSpPr>
        <p:spPr>
          <a:xfrm>
            <a:off x="228600" y="364963"/>
            <a:ext cx="3162300" cy="65992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46464A"/>
                </a:solidFill>
              </a:rPr>
              <a:t>Governments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08509B-B3B3-4AF8-A220-3F83B8FDA44F}"/>
              </a:ext>
            </a:extLst>
          </p:cNvPr>
          <p:cNvSpPr/>
          <p:nvPr/>
        </p:nvSpPr>
        <p:spPr>
          <a:xfrm>
            <a:off x="203036" y="2171864"/>
            <a:ext cx="3162300" cy="118093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46464A"/>
                </a:solidFill>
              </a:rPr>
              <a:t>Lack of </a:t>
            </a:r>
            <a:r>
              <a:rPr lang="en-US" sz="2000" b="1" dirty="0">
                <a:solidFill>
                  <a:srgbClr val="46464A"/>
                </a:solidFill>
              </a:rPr>
              <a:t>information, legislation, regulation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699CFB-8B6C-4EC1-9CEB-5892DDFB66F7}"/>
              </a:ext>
            </a:extLst>
          </p:cNvPr>
          <p:cNvSpPr/>
          <p:nvPr/>
        </p:nvSpPr>
        <p:spPr>
          <a:xfrm>
            <a:off x="203036" y="4499773"/>
            <a:ext cx="3162300" cy="118093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46464A"/>
                </a:solidFill>
              </a:rPr>
              <a:t>Allowing </a:t>
            </a:r>
            <a:r>
              <a:rPr lang="en-US" sz="2000" b="1" dirty="0">
                <a:solidFill>
                  <a:srgbClr val="46464A"/>
                </a:solidFill>
              </a:rPr>
              <a:t>threats</a:t>
            </a:r>
          </a:p>
        </p:txBody>
      </p:sp>
      <p:sp>
        <p:nvSpPr>
          <p:cNvPr id="3" name="Flowchart: Merge 2">
            <a:extLst>
              <a:ext uri="{FF2B5EF4-FFF2-40B4-BE49-F238E27FC236}">
                <a16:creationId xmlns:a16="http://schemas.microsoft.com/office/drawing/2014/main" id="{38D55E1D-2F13-4FE2-91F8-58C59DE6114D}"/>
              </a:ext>
            </a:extLst>
          </p:cNvPr>
          <p:cNvSpPr/>
          <p:nvPr/>
        </p:nvSpPr>
        <p:spPr>
          <a:xfrm>
            <a:off x="1558288" y="1304690"/>
            <a:ext cx="457200" cy="659927"/>
          </a:xfrm>
          <a:prstGeom prst="flowChartMerg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lowchart: Merge 16">
            <a:extLst>
              <a:ext uri="{FF2B5EF4-FFF2-40B4-BE49-F238E27FC236}">
                <a16:creationId xmlns:a16="http://schemas.microsoft.com/office/drawing/2014/main" id="{7C44183C-0033-4370-A776-A21C07085B04}"/>
              </a:ext>
            </a:extLst>
          </p:cNvPr>
          <p:cNvSpPr/>
          <p:nvPr/>
        </p:nvSpPr>
        <p:spPr>
          <a:xfrm>
            <a:off x="1558288" y="3596322"/>
            <a:ext cx="457200" cy="659927"/>
          </a:xfrm>
          <a:prstGeom prst="flowChartMerg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E9368C-7525-412B-88C8-F706D373C410}"/>
              </a:ext>
            </a:extLst>
          </p:cNvPr>
          <p:cNvSpPr txBox="1"/>
          <p:nvPr/>
        </p:nvSpPr>
        <p:spPr>
          <a:xfrm>
            <a:off x="5658074" y="5850253"/>
            <a:ext cx="4049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46464A"/>
                </a:solidFill>
              </a:rPr>
              <a:t>TOO LATE</a:t>
            </a:r>
            <a:endParaRPr lang="en-US" sz="2800" b="1" dirty="0">
              <a:solidFill>
                <a:srgbClr val="4646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52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37F91-8DC3-41B4-B06E-3BC4897C4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05585" y="-177452"/>
            <a:ext cx="9692640" cy="1325562"/>
          </a:xfrm>
        </p:spPr>
        <p:txBody>
          <a:bodyPr/>
          <a:lstStyle/>
          <a:p>
            <a:pPr algn="ctr"/>
            <a:r>
              <a:rPr lang="en-US" dirty="0"/>
              <a:t>Transition to Solutions</a:t>
            </a:r>
          </a:p>
        </p:txBody>
      </p:sp>
      <p:pic>
        <p:nvPicPr>
          <p:cNvPr id="6" name="Picture 7" descr="A picture containing insect, dark&#10;&#10;Description automatically generated">
            <a:extLst>
              <a:ext uri="{FF2B5EF4-FFF2-40B4-BE49-F238E27FC236}">
                <a16:creationId xmlns:a16="http://schemas.microsoft.com/office/drawing/2014/main" id="{E0914636-9CF7-40B2-82B2-52B8124CA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043" y="1452165"/>
            <a:ext cx="4319391" cy="4433833"/>
          </a:xfrm>
          <a:prstGeom prst="rect">
            <a:avLst/>
          </a:prstGeom>
        </p:spPr>
      </p:pic>
      <p:pic>
        <p:nvPicPr>
          <p:cNvPr id="9" name="Picture 9" descr="A picture containing mask, dark, close&#10;&#10;Description automatically generated">
            <a:extLst>
              <a:ext uri="{FF2B5EF4-FFF2-40B4-BE49-F238E27FC236}">
                <a16:creationId xmlns:a16="http://schemas.microsoft.com/office/drawing/2014/main" id="{4DA8A60B-9C24-4495-9FD2-88B10DC93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739029" y="3424824"/>
            <a:ext cx="2127338" cy="21064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5E33AC-CC48-4B81-B1FE-05E17C17CDBC}"/>
              </a:ext>
            </a:extLst>
          </p:cNvPr>
          <p:cNvSpPr txBox="1"/>
          <p:nvPr/>
        </p:nvSpPr>
        <p:spPr>
          <a:xfrm>
            <a:off x="6096000" y="5885998"/>
            <a:ext cx="261560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/>
              <a:t>(</a:t>
            </a:r>
            <a:r>
              <a:rPr lang="en-US" sz="1400" dirty="0" err="1"/>
              <a:t>StickPNG</a:t>
            </a:r>
            <a:r>
              <a:rPr lang="en-US" sz="1400" dirty="0"/>
              <a:t>, 2021)</a:t>
            </a:r>
          </a:p>
          <a:p>
            <a:r>
              <a:rPr lang="en-US" sz="1400" dirty="0"/>
              <a:t>(</a:t>
            </a:r>
            <a:r>
              <a:rPr lang="en-US" sz="1400" dirty="0" err="1"/>
              <a:t>Pngimg</a:t>
            </a:r>
            <a:r>
              <a:rPr lang="en-US" sz="1400" dirty="0"/>
              <a:t>, 2020)</a:t>
            </a:r>
          </a:p>
        </p:txBody>
      </p:sp>
    </p:spTree>
    <p:extLst>
      <p:ext uri="{BB962C8B-B14F-4D97-AF65-F5344CB8AC3E}">
        <p14:creationId xmlns:p14="http://schemas.microsoft.com/office/powerpoint/2010/main" val="114701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6F05DDE-5F2C-44F5-BACC-DED4737B1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17AD1F-44FB-4FFC-A59A-D37D459F7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37488" y="-1348741"/>
            <a:ext cx="9418320" cy="38620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6000"/>
              <a:t>Solutions</a:t>
            </a: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E8ECA2-60A0-4D39-817D-F1E982ED7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1500" y="5097592"/>
            <a:ext cx="59639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BE13549-146E-4B80-93E9-910F72E51D92}"/>
              </a:ext>
            </a:extLst>
          </p:cNvPr>
          <p:cNvSpPr txBox="1"/>
          <p:nvPr/>
        </p:nvSpPr>
        <p:spPr>
          <a:xfrm>
            <a:off x="952333" y="1719652"/>
            <a:ext cx="4049171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Pesticide Legislation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F6F5DF-67F0-4971-AD7E-A5DAD9B4CB4B}"/>
              </a:ext>
            </a:extLst>
          </p:cNvPr>
          <p:cNvSpPr txBox="1"/>
          <p:nvPr/>
        </p:nvSpPr>
        <p:spPr>
          <a:xfrm>
            <a:off x="6166684" y="1271076"/>
            <a:ext cx="4049171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City Regulation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CEA7B1-1DD9-4A60-9A51-EE701F0386EE}"/>
              </a:ext>
            </a:extLst>
          </p:cNvPr>
          <p:cNvSpPr/>
          <p:nvPr/>
        </p:nvSpPr>
        <p:spPr>
          <a:xfrm>
            <a:off x="4657688" y="4851238"/>
            <a:ext cx="2242289" cy="100170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2777CB-F3B2-4AF6-B245-4582712B2EE1}"/>
              </a:ext>
            </a:extLst>
          </p:cNvPr>
          <p:cNvSpPr/>
          <p:nvPr/>
        </p:nvSpPr>
        <p:spPr>
          <a:xfrm>
            <a:off x="955582" y="4851238"/>
            <a:ext cx="2242289" cy="100170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C3AAC9-00A1-40F0-A64B-3A5835020B12}"/>
              </a:ext>
            </a:extLst>
          </p:cNvPr>
          <p:cNvSpPr/>
          <p:nvPr/>
        </p:nvSpPr>
        <p:spPr>
          <a:xfrm>
            <a:off x="8359794" y="4851238"/>
            <a:ext cx="2242289" cy="100170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us Sign 3">
            <a:extLst>
              <a:ext uri="{FF2B5EF4-FFF2-40B4-BE49-F238E27FC236}">
                <a16:creationId xmlns:a16="http://schemas.microsoft.com/office/drawing/2014/main" id="{7F84E676-9309-4093-AE50-B8731B8ACE3E}"/>
              </a:ext>
            </a:extLst>
          </p:cNvPr>
          <p:cNvSpPr/>
          <p:nvPr/>
        </p:nvSpPr>
        <p:spPr>
          <a:xfrm>
            <a:off x="3657600" y="5117565"/>
            <a:ext cx="501445" cy="500853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quals 10">
            <a:extLst>
              <a:ext uri="{FF2B5EF4-FFF2-40B4-BE49-F238E27FC236}">
                <a16:creationId xmlns:a16="http://schemas.microsoft.com/office/drawing/2014/main" id="{B6058884-DACB-4BB5-9BAC-013930BEA430}"/>
              </a:ext>
            </a:extLst>
          </p:cNvPr>
          <p:cNvSpPr/>
          <p:nvPr/>
        </p:nvSpPr>
        <p:spPr>
          <a:xfrm>
            <a:off x="7428377" y="5248135"/>
            <a:ext cx="545691" cy="370283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33F66A-7418-44D3-886D-8DE2708838DE}"/>
              </a:ext>
            </a:extLst>
          </p:cNvPr>
          <p:cNvSpPr txBox="1"/>
          <p:nvPr/>
        </p:nvSpPr>
        <p:spPr>
          <a:xfrm>
            <a:off x="5000087" y="4927109"/>
            <a:ext cx="156683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/>
              <a:t>Informed Public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4873D4-5D83-47E1-A6EC-C34B124CF660}"/>
              </a:ext>
            </a:extLst>
          </p:cNvPr>
          <p:cNvSpPr txBox="1"/>
          <p:nvPr/>
        </p:nvSpPr>
        <p:spPr>
          <a:xfrm>
            <a:off x="1056943" y="4929675"/>
            <a:ext cx="202611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/>
              <a:t>Reducing Threat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96EBC6-BE90-461A-A1F3-7F2F57E142FC}"/>
              </a:ext>
            </a:extLst>
          </p:cNvPr>
          <p:cNvSpPr txBox="1"/>
          <p:nvPr/>
        </p:nvSpPr>
        <p:spPr>
          <a:xfrm>
            <a:off x="9058588" y="5086249"/>
            <a:ext cx="2861187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/>
              <a:t>Fix</a:t>
            </a:r>
          </a:p>
        </p:txBody>
      </p:sp>
    </p:spTree>
    <p:extLst>
      <p:ext uri="{BB962C8B-B14F-4D97-AF65-F5344CB8AC3E}">
        <p14:creationId xmlns:p14="http://schemas.microsoft.com/office/powerpoint/2010/main" val="1423664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B0912E-50F6-465E-8103-03829E80D906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C29CD-9E34-463F-919D-45C142E30A38}"/>
              </a:ext>
            </a:extLst>
          </p:cNvPr>
          <p:cNvSpPr txBox="1"/>
          <p:nvPr/>
        </p:nvSpPr>
        <p:spPr>
          <a:xfrm>
            <a:off x="7752539" y="4055058"/>
            <a:ext cx="261560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/>
              <a:t>Connolly, 2019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C72898B-B057-4E1E-ACAE-BEF8134C7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5702" y="1641677"/>
            <a:ext cx="8726710" cy="3347234"/>
          </a:xfrm>
          <a:noFill/>
        </p:spPr>
        <p:txBody>
          <a:bodyPr anchor="t">
            <a:normAutofit/>
          </a:bodyPr>
          <a:lstStyle/>
          <a:p>
            <a:r>
              <a:rPr lang="en-US" sz="2400" dirty="0"/>
              <a:t>German legislation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B8D28CF-5544-4CD7-B656-7139B5B80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258" y="-107206"/>
            <a:ext cx="9692640" cy="1325562"/>
          </a:xfrm>
        </p:spPr>
        <p:txBody>
          <a:bodyPr/>
          <a:lstStyle/>
          <a:p>
            <a:r>
              <a:rPr lang="en-US" dirty="0"/>
              <a:t>Global Solution</a:t>
            </a: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837AD3F9-C297-4D06-8FDC-669367DFA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455" y="2515423"/>
            <a:ext cx="5735163" cy="345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51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B0912E-50F6-465E-8103-03829E80D906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F6745E-7955-4460-AEB0-7A014F7A7D2B}"/>
              </a:ext>
            </a:extLst>
          </p:cNvPr>
          <p:cNvSpPr txBox="1"/>
          <p:nvPr/>
        </p:nvSpPr>
        <p:spPr>
          <a:xfrm>
            <a:off x="812471" y="6356946"/>
            <a:ext cx="261560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/>
              <a:t>(</a:t>
            </a:r>
            <a:r>
              <a:rPr lang="en-US" sz="1400" dirty="0" err="1"/>
              <a:t>VectorStock</a:t>
            </a:r>
            <a:r>
              <a:rPr lang="en-US" sz="1400" dirty="0"/>
              <a:t>, 2021)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C72898B-B057-4E1E-ACAE-BEF8134C7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3192" y="2109387"/>
            <a:ext cx="8726710" cy="3347234"/>
          </a:xfrm>
          <a:noFill/>
        </p:spPr>
        <p:txBody>
          <a:bodyPr anchor="t">
            <a:normAutofit/>
          </a:bodyPr>
          <a:lstStyle/>
          <a:p>
            <a:r>
              <a:rPr lang="en-US" sz="2400" dirty="0"/>
              <a:t>Bavaria specifically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B8D28CF-5544-4CD7-B656-7139B5B80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Solution</a:t>
            </a:r>
          </a:p>
        </p:txBody>
      </p:sp>
      <p:pic>
        <p:nvPicPr>
          <p:cNvPr id="12" name="Picture 12" descr="Map&#10;&#10;Description automatically generated">
            <a:extLst>
              <a:ext uri="{FF2B5EF4-FFF2-40B4-BE49-F238E27FC236}">
                <a16:creationId xmlns:a16="http://schemas.microsoft.com/office/drawing/2014/main" id="{6E5F7B80-A4C5-4D04-82F2-AD86D125DE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433" b="9386"/>
          <a:stretch/>
        </p:blipFill>
        <p:spPr>
          <a:xfrm>
            <a:off x="875532" y="1950243"/>
            <a:ext cx="3881897" cy="4239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CAA7850-C95A-41A7-936B-265C596BD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069" y="2843897"/>
            <a:ext cx="2743200" cy="27572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035CBCD-0FD0-4E7A-BEFB-57DF70EE7714}"/>
              </a:ext>
            </a:extLst>
          </p:cNvPr>
          <p:cNvSpPr txBox="1"/>
          <p:nvPr/>
        </p:nvSpPr>
        <p:spPr>
          <a:xfrm>
            <a:off x="5831160" y="5721069"/>
            <a:ext cx="261560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/>
              <a:t>(</a:t>
            </a:r>
            <a:r>
              <a:rPr lang="en-US" sz="1400" dirty="0" err="1"/>
              <a:t>CleaningCommunity</a:t>
            </a:r>
            <a:r>
              <a:rPr lang="en-US" sz="1400" dirty="0"/>
              <a:t>, 2021)</a:t>
            </a:r>
          </a:p>
        </p:txBody>
      </p:sp>
    </p:spTree>
    <p:extLst>
      <p:ext uri="{BB962C8B-B14F-4D97-AF65-F5344CB8AC3E}">
        <p14:creationId xmlns:p14="http://schemas.microsoft.com/office/powerpoint/2010/main" val="3001127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B0912E-50F6-465E-8103-03829E80D906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C29CD-9E34-463F-919D-45C142E30A38}"/>
              </a:ext>
            </a:extLst>
          </p:cNvPr>
          <p:cNvSpPr txBox="1"/>
          <p:nvPr/>
        </p:nvSpPr>
        <p:spPr>
          <a:xfrm>
            <a:off x="1425312" y="5663141"/>
            <a:ext cx="261560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/>
              <a:t>(Hruby, 2019)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C72898B-B057-4E1E-ACAE-BEF8134C7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542" y="1735107"/>
            <a:ext cx="8726710" cy="3347234"/>
          </a:xfrm>
          <a:noFill/>
        </p:spPr>
        <p:txBody>
          <a:bodyPr anchor="t">
            <a:normAutofit/>
          </a:bodyPr>
          <a:lstStyle/>
          <a:p>
            <a:r>
              <a:rPr lang="en-US" sz="2400" dirty="0"/>
              <a:t>Regulating on a city level (Ljubljana, Slovenia)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B8D28CF-5544-4CD7-B656-7139B5B80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538" y="222498"/>
            <a:ext cx="9692640" cy="1325562"/>
          </a:xfrm>
        </p:spPr>
        <p:txBody>
          <a:bodyPr/>
          <a:lstStyle/>
          <a:p>
            <a:r>
              <a:rPr lang="en-US" dirty="0"/>
              <a:t>Local Solution</a:t>
            </a:r>
          </a:p>
        </p:txBody>
      </p:sp>
      <p:pic>
        <p:nvPicPr>
          <p:cNvPr id="1026" name="Picture 2" descr="Beehives are set up on the roof of the urban planning institute of the Republic of Slovenia (UIRS).">
            <a:extLst>
              <a:ext uri="{FF2B5EF4-FFF2-40B4-BE49-F238E27FC236}">
                <a16:creationId xmlns:a16="http://schemas.microsoft.com/office/drawing/2014/main" id="{F905198A-EFF8-4770-A571-8CED2DE58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27" y="2562046"/>
            <a:ext cx="4078817" cy="272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razd Trušnovec, a professional beekeeper in Ljubljana, tends to the beehives on the balcony of the offices of the prime minister of Slovenia">
            <a:extLst>
              <a:ext uri="{FF2B5EF4-FFF2-40B4-BE49-F238E27FC236}">
                <a16:creationId xmlns:a16="http://schemas.microsoft.com/office/drawing/2014/main" id="{77BBDA03-965D-4C88-99A3-C69B5349B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381" y="3107060"/>
            <a:ext cx="4290483" cy="2863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245436B-9811-4423-BCE0-BB5F7156DEA1}"/>
              </a:ext>
            </a:extLst>
          </p:cNvPr>
          <p:cNvSpPr txBox="1"/>
          <p:nvPr/>
        </p:nvSpPr>
        <p:spPr>
          <a:xfrm>
            <a:off x="10015348" y="4709230"/>
            <a:ext cx="261560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/>
              <a:t>(Hruby, 2019)</a:t>
            </a:r>
          </a:p>
        </p:txBody>
      </p:sp>
    </p:spTree>
    <p:extLst>
      <p:ext uri="{BB962C8B-B14F-4D97-AF65-F5344CB8AC3E}">
        <p14:creationId xmlns:p14="http://schemas.microsoft.com/office/powerpoint/2010/main" val="2118509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>
            <a:extLst>
              <a:ext uri="{FF2B5EF4-FFF2-40B4-BE49-F238E27FC236}">
                <a16:creationId xmlns:a16="http://schemas.microsoft.com/office/drawing/2014/main" id="{A6F05DDE-5F2C-44F5-BACC-DED4737B1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A0F80B31-D942-4321-A7CC-3FF24C30A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6837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27DE213B-0A4F-4E9E-9153-8B0C2D046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9969" y="0"/>
            <a:ext cx="457200" cy="6858000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50" name="Picture 2" descr="Image result for open mind png">
            <a:extLst>
              <a:ext uri="{FF2B5EF4-FFF2-40B4-BE49-F238E27FC236}">
                <a16:creationId xmlns:a16="http://schemas.microsoft.com/office/drawing/2014/main" id="{7D86CE2F-8EF4-40C4-A130-12632983F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0000" y1="26852" x2="10700" y2="2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169" y="1001397"/>
            <a:ext cx="6248542" cy="674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beehive png">
            <a:extLst>
              <a:ext uri="{FF2B5EF4-FFF2-40B4-BE49-F238E27FC236}">
                <a16:creationId xmlns:a16="http://schemas.microsoft.com/office/drawing/2014/main" id="{DF2767ED-0276-4256-ABBC-5D1A0DD67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90" b="92746" l="9962" r="88889">
                        <a14:foregroundMark x1="52107" y1="90155" x2="52107" y2="90155"/>
                        <a14:foregroundMark x1="52107" y1="8808" x2="52107" y2="8808"/>
                        <a14:foregroundMark x1="18391" y1="56477" x2="18391" y2="56477"/>
                        <a14:foregroundMark x1="46360" y1="92746" x2="46360" y2="92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62972">
            <a:off x="4692273" y="1283448"/>
            <a:ext cx="4174803" cy="264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5">
            <a:extLst>
              <a:ext uri="{FF2B5EF4-FFF2-40B4-BE49-F238E27FC236}">
                <a16:creationId xmlns:a16="http://schemas.microsoft.com/office/drawing/2014/main" id="{00B4E60E-1BB0-4231-A453-7257372B9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411131"/>
            <a:ext cx="10169596" cy="150932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Hive Mind</a:t>
            </a:r>
          </a:p>
        </p:txBody>
      </p:sp>
      <p:pic>
        <p:nvPicPr>
          <p:cNvPr id="2054" name="Picture 6" descr="Image result for bee hex png">
            <a:extLst>
              <a:ext uri="{FF2B5EF4-FFF2-40B4-BE49-F238E27FC236}">
                <a16:creationId xmlns:a16="http://schemas.microsoft.com/office/drawing/2014/main" id="{82CE97C6-5AEE-4583-8F78-F244C7F1C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079317" y="1586732"/>
            <a:ext cx="4452739" cy="228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Image result for bee hex png">
            <a:extLst>
              <a:ext uri="{FF2B5EF4-FFF2-40B4-BE49-F238E27FC236}">
                <a16:creationId xmlns:a16="http://schemas.microsoft.com/office/drawing/2014/main" id="{1D1C9427-6BC5-4EA8-88F4-EAE13E2C3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1419" y="3991992"/>
            <a:ext cx="4452739" cy="228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D6773A-8892-4073-9543-25E6E32D0731}"/>
              </a:ext>
            </a:extLst>
          </p:cNvPr>
          <p:cNvSpPr txBox="1"/>
          <p:nvPr/>
        </p:nvSpPr>
        <p:spPr>
          <a:xfrm>
            <a:off x="9636742" y="6283927"/>
            <a:ext cx="261560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/>
              <a:t>(</a:t>
            </a:r>
            <a:r>
              <a:rPr lang="en-US" sz="1400" dirty="0" err="1"/>
              <a:t>Vexels</a:t>
            </a:r>
            <a:r>
              <a:rPr lang="en-US" sz="1400" dirty="0"/>
              <a:t>, 2021)</a:t>
            </a:r>
          </a:p>
        </p:txBody>
      </p:sp>
    </p:spTree>
    <p:extLst>
      <p:ext uri="{BB962C8B-B14F-4D97-AF65-F5344CB8AC3E}">
        <p14:creationId xmlns:p14="http://schemas.microsoft.com/office/powerpoint/2010/main" val="38653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37F91-8DC3-41B4-B06E-3BC4897C4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292" y="254440"/>
            <a:ext cx="9692640" cy="1325562"/>
          </a:xfrm>
        </p:spPr>
        <p:txBody>
          <a:bodyPr/>
          <a:lstStyle/>
          <a:p>
            <a:pPr algn="ctr"/>
            <a:r>
              <a:rPr lang="en-US" dirty="0"/>
              <a:t>School System Implementation</a:t>
            </a:r>
          </a:p>
        </p:txBody>
      </p:sp>
      <p:pic>
        <p:nvPicPr>
          <p:cNvPr id="1026" name="Picture 2" descr="Image result for teacher with board">
            <a:extLst>
              <a:ext uri="{FF2B5EF4-FFF2-40B4-BE49-F238E27FC236}">
                <a16:creationId xmlns:a16="http://schemas.microsoft.com/office/drawing/2014/main" id="{3CA73B6E-2EB4-4D04-B7FB-2FAED110E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52617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78" y="2474708"/>
            <a:ext cx="3384652" cy="346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bee transparent background">
            <a:extLst>
              <a:ext uri="{FF2B5EF4-FFF2-40B4-BE49-F238E27FC236}">
                <a16:creationId xmlns:a16="http://schemas.microsoft.com/office/drawing/2014/main" id="{F6D9B604-B8FF-41C2-B101-BAC3FCA57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111" y="2408010"/>
            <a:ext cx="2722639" cy="204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high school png">
            <a:extLst>
              <a:ext uri="{FF2B5EF4-FFF2-40B4-BE49-F238E27FC236}">
                <a16:creationId xmlns:a16="http://schemas.microsoft.com/office/drawing/2014/main" id="{6590E7D9-AA36-440B-8C66-1F3594957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763" y="1956788"/>
            <a:ext cx="5236028" cy="523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6080EB-3B50-46E3-8192-73566A809AC5}"/>
              </a:ext>
            </a:extLst>
          </p:cNvPr>
          <p:cNvSpPr txBox="1"/>
          <p:nvPr/>
        </p:nvSpPr>
        <p:spPr>
          <a:xfrm>
            <a:off x="6232204" y="6023868"/>
            <a:ext cx="261560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/>
              <a:t>(</a:t>
            </a:r>
            <a:r>
              <a:rPr lang="en-US" sz="1400" dirty="0" err="1"/>
              <a:t>Vexels</a:t>
            </a:r>
            <a:r>
              <a:rPr lang="en-US" sz="1400" dirty="0"/>
              <a:t>, 2021)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ED9801-1A8C-452D-84EF-AD70E1CFC0F6}"/>
              </a:ext>
            </a:extLst>
          </p:cNvPr>
          <p:cNvSpPr/>
          <p:nvPr/>
        </p:nvSpPr>
        <p:spPr>
          <a:xfrm>
            <a:off x="441968" y="6110428"/>
            <a:ext cx="16321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(</a:t>
            </a:r>
            <a:r>
              <a:rPr lang="en-US" sz="1400" dirty="0" err="1"/>
              <a:t>StickPNG</a:t>
            </a:r>
            <a:r>
              <a:rPr lang="en-US" sz="1400" dirty="0"/>
              <a:t>, 2021)</a:t>
            </a:r>
          </a:p>
        </p:txBody>
      </p:sp>
    </p:spTree>
    <p:extLst>
      <p:ext uri="{BB962C8B-B14F-4D97-AF65-F5344CB8AC3E}">
        <p14:creationId xmlns:p14="http://schemas.microsoft.com/office/powerpoint/2010/main" val="37061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758EC8D-68D1-4138-B719-BE00C78AD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" y="0"/>
            <a:ext cx="1220724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4579E4-5B5F-42C9-B08F-A904C81B1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-2811"/>
            <a:ext cx="2556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1BF6CF-E1B8-4EE2-9AE1-86A58DAFD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7" name="Diagram 10">
            <a:extLst>
              <a:ext uri="{FF2B5EF4-FFF2-40B4-BE49-F238E27FC236}">
                <a16:creationId xmlns:a16="http://schemas.microsoft.com/office/drawing/2014/main" id="{84437D19-C18A-4AD2-A6FE-F09AAC8515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3935576"/>
              </p:ext>
            </p:extLst>
          </p:nvPr>
        </p:nvGraphicFramePr>
        <p:xfrm>
          <a:off x="2221619" y="793986"/>
          <a:ext cx="9065095" cy="4849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45A530C6-9992-4E6A-926D-E010BEAD74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98533" y="248770"/>
            <a:ext cx="2084842" cy="2084842"/>
          </a:xfrm>
          <a:prstGeom prst="rect">
            <a:avLst/>
          </a:prstGeom>
        </p:spPr>
      </p:pic>
      <p:sp>
        <p:nvSpPr>
          <p:cNvPr id="33" name="Title 5">
            <a:extLst>
              <a:ext uri="{FF2B5EF4-FFF2-40B4-BE49-F238E27FC236}">
                <a16:creationId xmlns:a16="http://schemas.microsoft.com/office/drawing/2014/main" id="{EFFA8374-5119-44C5-BCB7-2178E0010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283" y="4959656"/>
            <a:ext cx="9381319" cy="1509327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Hive Mind through School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12314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37F91-8DC3-41B4-B06E-3BC4897C4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69886" y="0"/>
            <a:ext cx="9692640" cy="1325562"/>
          </a:xfrm>
        </p:spPr>
        <p:txBody>
          <a:bodyPr/>
          <a:lstStyle/>
          <a:p>
            <a:pPr algn="ctr"/>
            <a:r>
              <a:rPr lang="en-US" dirty="0"/>
              <a:t>BUZZ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F69936B-01E5-492B-A1A4-D8FC8B843110}"/>
              </a:ext>
            </a:extLst>
          </p:cNvPr>
          <p:cNvSpPr txBox="1">
            <a:spLocks/>
          </p:cNvSpPr>
          <p:nvPr/>
        </p:nvSpPr>
        <p:spPr>
          <a:xfrm>
            <a:off x="811530" y="499491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NOTHING HONEY-SWEET!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127144-9F28-4C60-8D2F-04804A098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479" y="1458479"/>
            <a:ext cx="4543425" cy="3061133"/>
          </a:xfrm>
          <a:prstGeom prst="rect">
            <a:avLst/>
          </a:prstGeom>
        </p:spPr>
      </p:pic>
      <p:pic>
        <p:nvPicPr>
          <p:cNvPr id="7" name="Picture 6" descr="A picture containing invertebrate, arthropod&#10;&#10;Description automatically generated">
            <a:extLst>
              <a:ext uri="{FF2B5EF4-FFF2-40B4-BE49-F238E27FC236}">
                <a16:creationId xmlns:a16="http://schemas.microsoft.com/office/drawing/2014/main" id="{CB3778A7-06C2-45C8-9A07-C17EAABC2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804" y="1084696"/>
            <a:ext cx="4486275" cy="40290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7D72FA-16D4-435D-80CA-EEE753D5EF0C}"/>
              </a:ext>
            </a:extLst>
          </p:cNvPr>
          <p:cNvSpPr txBox="1"/>
          <p:nvPr/>
        </p:nvSpPr>
        <p:spPr>
          <a:xfrm>
            <a:off x="7888561" y="4495651"/>
            <a:ext cx="261560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/>
              <a:t>(Kosolovskyy, 2020)</a:t>
            </a:r>
          </a:p>
          <a:p>
            <a:endParaRPr lang="en-US" sz="1400" dirty="0"/>
          </a:p>
          <a:p>
            <a:r>
              <a:rPr lang="en-US" sz="1400" dirty="0"/>
              <a:t>(NICEPNG, 2019)</a:t>
            </a:r>
          </a:p>
        </p:txBody>
      </p:sp>
    </p:spTree>
    <p:extLst>
      <p:ext uri="{BB962C8B-B14F-4D97-AF65-F5344CB8AC3E}">
        <p14:creationId xmlns:p14="http://schemas.microsoft.com/office/powerpoint/2010/main" val="177830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758EC8D-68D1-4138-B719-BE00C78AD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" y="0"/>
            <a:ext cx="1220724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4579E4-5B5F-42C9-B08F-A904C81B1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-2811"/>
            <a:ext cx="2556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85E99C-1ED7-4F39-A08F-26C504992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670582" y="2234083"/>
            <a:ext cx="5752154" cy="1955108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Final Thought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3200" dirty="0"/>
              <a:t>Why does it all matter?</a:t>
            </a:r>
            <a:endParaRPr lang="en-US" sz="4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1BF6CF-E1B8-4EE2-9AE1-86A58DAFD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AC9135-444D-4A44-9A88-85D81FBB724C}"/>
              </a:ext>
            </a:extLst>
          </p:cNvPr>
          <p:cNvSpPr txBox="1"/>
          <p:nvPr/>
        </p:nvSpPr>
        <p:spPr>
          <a:xfrm>
            <a:off x="8852023" y="3273169"/>
            <a:ext cx="261560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/>
              <a:t>(</a:t>
            </a:r>
            <a:r>
              <a:rPr lang="en-US" sz="1400" dirty="0" err="1"/>
              <a:t>Unsplash</a:t>
            </a:r>
            <a:r>
              <a:rPr lang="en-US" sz="1400" dirty="0"/>
              <a:t>, 2021)</a:t>
            </a:r>
          </a:p>
        </p:txBody>
      </p:sp>
      <p:pic>
        <p:nvPicPr>
          <p:cNvPr id="2050" name="Picture 2" descr="Image result for yellow and black globe">
            <a:extLst>
              <a:ext uri="{FF2B5EF4-FFF2-40B4-BE49-F238E27FC236}">
                <a16:creationId xmlns:a16="http://schemas.microsoft.com/office/drawing/2014/main" id="{44BF9F7F-58E2-4CBD-B42D-BFE54767D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183" y="644019"/>
            <a:ext cx="4455969" cy="5569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78203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E3001-0845-47D2-938E-CD740E175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4E18A-604F-47C8-B84A-A628CED0D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>
                <a:hlinkClick r:id="rId2"/>
              </a:rPr>
              <a:t>https://www.dreamstime.com/macro-close-up-dead-honey-bee-white-background-macro-close-up-dead-honey-bee-white-background-image123292810</a:t>
            </a:r>
            <a:endParaRPr lang="en-US" dirty="0"/>
          </a:p>
          <a:p>
            <a:r>
              <a:rPr lang="en-US" dirty="0">
                <a:hlinkClick r:id="rId3"/>
              </a:rPr>
              <a:t>https://www.nicepng.com/ourpic/u2a9o0i1o0t4u2i1_flying-bee-png-flying-honey-bee-png/</a:t>
            </a:r>
            <a:endParaRPr lang="en-US" dirty="0"/>
          </a:p>
          <a:p>
            <a:r>
              <a:rPr lang="en-US" dirty="0">
                <a:hlinkClick r:id="rId4"/>
              </a:rPr>
              <a:t>http://www.city-data.com/city/Sarasota-Florida.html</a:t>
            </a:r>
            <a:endParaRPr lang="en-US" dirty="0"/>
          </a:p>
          <a:p>
            <a:r>
              <a:rPr lang="en-US" dirty="0">
                <a:hlinkClick r:id="rId5"/>
              </a:rPr>
              <a:t>https://www.heraldtribune.com/story/business/2020/11/30/sarasota-manatee-beekeepers-keep-honey-flowing/6372336002/</a:t>
            </a:r>
            <a:endParaRPr lang="en-US" dirty="0"/>
          </a:p>
          <a:p>
            <a:r>
              <a:rPr lang="en-US" dirty="0">
                <a:hlinkClick r:id="rId6"/>
              </a:rPr>
              <a:t>https://www.cbsnews.com/news/40-percent-of-u-s-bee-colonies-died-in-past-year/</a:t>
            </a:r>
          </a:p>
          <a:p>
            <a:r>
              <a:rPr lang="en-US" dirty="0">
                <a:ea typeface="+mn-lt"/>
                <a:cs typeface="+mn-lt"/>
                <a:hlinkClick r:id="rId7"/>
              </a:rPr>
              <a:t>https://www.nationalgeographic.com/environment/2019/04/unlikely-feud-beekeepers-mennonites-simmers-mexico/</a:t>
            </a:r>
            <a:endParaRPr lang="en-US" dirty="0"/>
          </a:p>
          <a:p>
            <a:r>
              <a:rPr lang="en-US" dirty="0">
                <a:ea typeface="+mn-lt"/>
                <a:cs typeface="+mn-lt"/>
                <a:hlinkClick r:id="rId8"/>
              </a:rPr>
              <a:t>https://bioone.org/journals/Tropical-Conservation-Science/volume-10/issue-1/1940082917697259/Deforestation-Processes-in-the-State-of-Quintana-Roo-Mexico/10.1177/1940082917697259.full</a:t>
            </a:r>
            <a:endParaRPr lang="en-US" dirty="0"/>
          </a:p>
          <a:p>
            <a:r>
              <a:rPr lang="en-US" dirty="0">
                <a:ea typeface="+mn-lt"/>
                <a:cs typeface="+mn-lt"/>
                <a:hlinkClick r:id="rId9"/>
              </a:rPr>
              <a:t>https://data.landportal.info/organization/government-russia</a:t>
            </a:r>
            <a:endParaRPr lang="en-US" dirty="0"/>
          </a:p>
          <a:p>
            <a:endParaRPr lang="en-US" dirty="0">
              <a:ea typeface="+mn-lt"/>
              <a:cs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180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0330B6-DE50-4888-8A2A-3A06716D21E4}"/>
              </a:ext>
            </a:extLst>
          </p:cNvPr>
          <p:cNvSpPr/>
          <p:nvPr/>
        </p:nvSpPr>
        <p:spPr>
          <a:xfrm>
            <a:off x="67221" y="121890"/>
            <a:ext cx="11317608" cy="63863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Century Schoolbook"/>
                <a:cs typeface="Calibri Light"/>
              </a:rPr>
              <a:t>References cont.</a:t>
            </a:r>
            <a:br>
              <a:rPr lang="en-US" sz="1600" dirty="0">
                <a:latin typeface="Century Schoolbook" panose="02040604050505020304" pitchFamily="18" charset="0"/>
                <a:cs typeface="Calibri Light"/>
              </a:rPr>
            </a:br>
            <a:br>
              <a:rPr lang="en-US" sz="1600" dirty="0">
                <a:latin typeface="Century Schoolbook" panose="02040604050505020304" pitchFamily="18" charset="0"/>
                <a:cs typeface="Calibri Light"/>
              </a:rPr>
            </a:br>
            <a:endParaRPr lang="en-US" sz="1200" dirty="0"/>
          </a:p>
          <a:p>
            <a:pPr indent="-457200" fontAlgn="base"/>
            <a:r>
              <a:rPr lang="en-US" sz="1300" dirty="0"/>
              <a:t>(n.d.). Retrieved February 24, 2021, from </a:t>
            </a:r>
            <a:r>
              <a:rPr lang="en-US" sz="1300" dirty="0">
                <a:hlinkClick r:id="rId2"/>
              </a:rPr>
              <a:t>https://www.google.com/search?q=bee%2Btransparent%2Bbackground&amp;tbm=isch&amp;ved=2ahUKEwjOw6qpyP3uAhXR1lkKHbB7AA0Q2-cCegQIABAA&amp;oq=bee%2Btransparent%2Bbackground&amp;gs_lcp=CgNpbWcQAzIECAAQQzICCAAyAggAMgIIADICCAAyAggAMgIIADICCAAyAggAMgIIAFDtpgJY7aYCYI6tAmgAcAB4AIABW4gBW5IBATGYAQCgAQGqAQtnd3Mtd2l6LWltZ8ABAQ&amp;sclient=img&amp;ei=LK0zYM79F9Gt5wKw94Fo&amp;bih=578&amp;biw=1263&amp;rlz=1C1GCEB_enUS918US918&amp;hl=en-US&amp;safe=active&amp;ssui=on#imgrc=Keq_fu2lBdZ_5M</a:t>
            </a:r>
            <a:r>
              <a:rPr lang="en-US" sz="1300" dirty="0"/>
              <a:t>​</a:t>
            </a:r>
          </a:p>
          <a:p>
            <a:pPr indent="-457200" fontAlgn="base"/>
            <a:r>
              <a:rPr lang="en-US" sz="1300" dirty="0"/>
              <a:t>​</a:t>
            </a:r>
          </a:p>
          <a:p>
            <a:pPr indent="-457200" fontAlgn="base"/>
            <a:r>
              <a:rPr lang="en-US" sz="1300" dirty="0"/>
              <a:t>Bavaria campaigners abuzz as Bees Petition forces farming changes. (2019, February 14). Retrieved February 24, 2021, from </a:t>
            </a:r>
            <a:r>
              <a:rPr lang="en-US" sz="1300" dirty="0">
                <a:hlinkClick r:id="rId3"/>
              </a:rPr>
              <a:t>https://www.theguardian.com/world/2019/feb/14/bavaria-campaigners-abuzz-as-bees-petition-forces-farming-changes</a:t>
            </a:r>
            <a:r>
              <a:rPr lang="en-US" sz="1300" dirty="0"/>
              <a:t>​</a:t>
            </a:r>
          </a:p>
          <a:p>
            <a:pPr indent="-457200" fontAlgn="base"/>
            <a:r>
              <a:rPr lang="en-US" sz="1300" dirty="0"/>
              <a:t>​</a:t>
            </a:r>
          </a:p>
          <a:p>
            <a:pPr indent="-457200" fontAlgn="base"/>
            <a:r>
              <a:rPr lang="en-US" sz="1300" dirty="0"/>
              <a:t>Bee </a:t>
            </a:r>
            <a:r>
              <a:rPr lang="en-US" sz="1300" dirty="0" err="1"/>
              <a:t>png</a:t>
            </a:r>
            <a:r>
              <a:rPr lang="en-US" sz="1300" dirty="0"/>
              <a:t> image with transparent background. (n.d.). Retrieved February 24, 2021, from </a:t>
            </a:r>
            <a:r>
              <a:rPr lang="en-US" sz="1300" dirty="0">
                <a:hlinkClick r:id="rId4"/>
              </a:rPr>
              <a:t>https://pngimg.com/image/74690</a:t>
            </a:r>
            <a:r>
              <a:rPr lang="en-US" sz="1300" dirty="0"/>
              <a:t>​</a:t>
            </a:r>
          </a:p>
          <a:p>
            <a:pPr indent="-457200" fontAlgn="base"/>
            <a:r>
              <a:rPr lang="en-US" sz="1300" dirty="0"/>
              <a:t>​</a:t>
            </a:r>
          </a:p>
          <a:p>
            <a:pPr indent="-457200" fontAlgn="base"/>
            <a:r>
              <a:rPr lang="en-US" sz="1300" dirty="0"/>
              <a:t>GP 5 gas Mask transparent PNG - </a:t>
            </a:r>
            <a:r>
              <a:rPr lang="en-US" sz="1300" dirty="0" err="1"/>
              <a:t>StickPNG</a:t>
            </a:r>
            <a:r>
              <a:rPr lang="en-US" sz="1300" dirty="0"/>
              <a:t>. (n.d.). Retrieved February 24, 2021, from </a:t>
            </a:r>
            <a:r>
              <a:rPr lang="en-US" sz="1300" dirty="0">
                <a:hlinkClick r:id="rId5"/>
              </a:rPr>
              <a:t>https://www.stickpng.com/img/objects/gas-masks/gp-5-gas-mask</a:t>
            </a:r>
            <a:r>
              <a:rPr lang="en-US" sz="1300" dirty="0"/>
              <a:t>​</a:t>
            </a:r>
          </a:p>
          <a:p>
            <a:pPr indent="-457200" fontAlgn="base"/>
            <a:r>
              <a:rPr lang="en-US" sz="1300" dirty="0"/>
              <a:t>​</a:t>
            </a:r>
          </a:p>
          <a:p>
            <a:pPr indent="-457200" fontAlgn="base"/>
            <a:r>
              <a:rPr lang="en-US" sz="1300" dirty="0"/>
              <a:t>Mirabilia. (n.d.). Honey bee Drawing PNG , free transparent Clipart - </a:t>
            </a:r>
            <a:r>
              <a:rPr lang="en-US" sz="1300" dirty="0" err="1"/>
              <a:t>ClipartKey</a:t>
            </a:r>
            <a:r>
              <a:rPr lang="en-US" sz="1300" dirty="0"/>
              <a:t>. Retrieved February 24, 2021, from </a:t>
            </a:r>
            <a:r>
              <a:rPr lang="en-US" sz="1300" dirty="0">
                <a:hlinkClick r:id="rId6"/>
              </a:rPr>
              <a:t>https://www.clipartkey.com/view/hibRmo_honey-bee-drawing-png/</a:t>
            </a:r>
            <a:r>
              <a:rPr lang="en-US" sz="1300" dirty="0"/>
              <a:t>​</a:t>
            </a:r>
          </a:p>
          <a:p>
            <a:pPr indent="-457200" fontAlgn="base"/>
            <a:r>
              <a:rPr lang="en-US" sz="1300" dirty="0"/>
              <a:t>​</a:t>
            </a:r>
          </a:p>
          <a:p>
            <a:pPr indent="-457200" fontAlgn="base"/>
            <a:r>
              <a:rPr lang="en-US" sz="1300" dirty="0"/>
              <a:t>Modern-high-school-building-illustration. (n.d.). Retrieved February 24, 2021, from </a:t>
            </a:r>
            <a:r>
              <a:rPr lang="en-US" sz="1300" dirty="0">
                <a:hlinkClick r:id="rId7"/>
              </a:rPr>
              <a:t>https://www.vexels.com/png-svg/preview/152831/modern-high-school-building-illustration</a:t>
            </a:r>
            <a:r>
              <a:rPr lang="en-US" sz="1300" dirty="0"/>
              <a:t>​</a:t>
            </a:r>
          </a:p>
          <a:p>
            <a:pPr indent="-457200" fontAlgn="base"/>
            <a:r>
              <a:rPr lang="en-US" sz="1300" dirty="0"/>
              <a:t>​</a:t>
            </a:r>
          </a:p>
          <a:p>
            <a:pPr indent="-457200" fontAlgn="base"/>
            <a:r>
              <a:rPr lang="en-US" sz="1300" dirty="0"/>
              <a:t>Referendum in Bavaria for bees. (2019, March 10). Retrieved February 24, 2021, from </a:t>
            </a:r>
            <a:r>
              <a:rPr lang="en-US" sz="1300" dirty="0">
                <a:hlinkClick r:id="rId8"/>
              </a:rPr>
              <a:t>https://www.cleaningcommunity.net/referendum-in-bavaria-for-bees/</a:t>
            </a:r>
            <a:r>
              <a:rPr lang="en-US" sz="1300" dirty="0"/>
              <a:t>​</a:t>
            </a:r>
          </a:p>
          <a:p>
            <a:pPr indent="-457200" fontAlgn="base"/>
            <a:r>
              <a:rPr lang="en-US" sz="1300" dirty="0"/>
              <a:t>​</a:t>
            </a:r>
          </a:p>
          <a:p>
            <a:pPr indent="-457200" fontAlgn="base"/>
            <a:r>
              <a:rPr lang="en-US" sz="1300" dirty="0"/>
              <a:t>Wilson, A. (2020, February 24). Photo by Alyssia Wilson on </a:t>
            </a:r>
            <a:r>
              <a:rPr lang="en-US" sz="1300" dirty="0" err="1"/>
              <a:t>Unsplash</a:t>
            </a:r>
            <a:r>
              <a:rPr lang="en-US" sz="1300" dirty="0"/>
              <a:t>. Retrieved February 24, 2021, from </a:t>
            </a:r>
            <a:r>
              <a:rPr lang="en-US" sz="1300" dirty="0">
                <a:hlinkClick r:id="rId9"/>
              </a:rPr>
              <a:t>https://unsplash.com/photos/8O0_aFy72KY</a:t>
            </a:r>
            <a:endParaRPr lang="en-US" sz="1300" dirty="0"/>
          </a:p>
          <a:p>
            <a:endParaRPr lang="en-US" sz="1600" dirty="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67141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A6F05DDE-5F2C-44F5-BACC-DED4737B1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0F80B31-D942-4321-A7CC-3FF24C30A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6837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7DE213B-0A4F-4E9E-9153-8B0C2D046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9969" y="0"/>
            <a:ext cx="457200" cy="6858000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541869-6967-4D69-9A6F-1BEEEE27E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612" y="-3000248"/>
            <a:ext cx="6323519" cy="4041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7200" dirty="0">
                <a:solidFill>
                  <a:schemeClr val="bg1"/>
                </a:solidFill>
              </a:rPr>
              <a:t>Perspectives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4E1AEC26-E949-4B88-9275-F1654808F6A0}"/>
              </a:ext>
            </a:extLst>
          </p:cNvPr>
          <p:cNvSpPr/>
          <p:nvPr/>
        </p:nvSpPr>
        <p:spPr>
          <a:xfrm rot="2321141">
            <a:off x="3320608" y="864765"/>
            <a:ext cx="752168" cy="3902894"/>
          </a:xfrm>
          <a:prstGeom prst="downArrow">
            <a:avLst/>
          </a:prstGeom>
          <a:noFill/>
          <a:ln w="38100">
            <a:solidFill>
              <a:srgbClr val="FFE2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0A29463D-6EEB-4D51-B00F-EA4EEBBBBFB5}"/>
              </a:ext>
            </a:extLst>
          </p:cNvPr>
          <p:cNvSpPr/>
          <p:nvPr/>
        </p:nvSpPr>
        <p:spPr>
          <a:xfrm rot="3420066">
            <a:off x="2685806" y="41865"/>
            <a:ext cx="752168" cy="2558492"/>
          </a:xfrm>
          <a:prstGeom prst="downArrow">
            <a:avLst/>
          </a:prstGeom>
          <a:noFill/>
          <a:ln w="38100">
            <a:solidFill>
              <a:srgbClr val="FFE2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DFC3C2D6-71CE-4599-B625-562723F95D86}"/>
              </a:ext>
            </a:extLst>
          </p:cNvPr>
          <p:cNvSpPr/>
          <p:nvPr/>
        </p:nvSpPr>
        <p:spPr>
          <a:xfrm>
            <a:off x="7094055" y="1057868"/>
            <a:ext cx="752168" cy="1408715"/>
          </a:xfrm>
          <a:prstGeom prst="downArrow">
            <a:avLst/>
          </a:prstGeom>
          <a:noFill/>
          <a:ln w="38100">
            <a:solidFill>
              <a:srgbClr val="FFE2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A66108-CEE1-47B2-B604-6A010CA5BA24}"/>
              </a:ext>
            </a:extLst>
          </p:cNvPr>
          <p:cNvSpPr txBox="1"/>
          <p:nvPr/>
        </p:nvSpPr>
        <p:spPr>
          <a:xfrm>
            <a:off x="396438" y="2411389"/>
            <a:ext cx="286118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/>
              <a:t>Environmental</a:t>
            </a:r>
            <a:endParaRPr lang="en-US"/>
          </a:p>
          <a:p>
            <a:pPr algn="ctr"/>
            <a:r>
              <a:rPr lang="en-US" sz="2400"/>
              <a:t>(Ecology)</a:t>
            </a:r>
            <a:endParaRPr lang="en-US" sz="2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2592D6B-9E63-415B-BA3D-6F3F3529F081}"/>
              </a:ext>
            </a:extLst>
          </p:cNvPr>
          <p:cNvSpPr txBox="1"/>
          <p:nvPr/>
        </p:nvSpPr>
        <p:spPr>
          <a:xfrm>
            <a:off x="937365" y="4705195"/>
            <a:ext cx="286118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/>
              <a:t>Economic</a:t>
            </a:r>
            <a:endParaRPr lang="en-US"/>
          </a:p>
          <a:p>
            <a:pPr algn="ctr"/>
            <a:r>
              <a:rPr lang="en-US" sz="2400"/>
              <a:t>(Business)</a:t>
            </a:r>
            <a:endParaRPr lang="en-US" sz="2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7161395-FC9F-4A12-BEE9-FF9442FD9C4F}"/>
              </a:ext>
            </a:extLst>
          </p:cNvPr>
          <p:cNvSpPr txBox="1"/>
          <p:nvPr/>
        </p:nvSpPr>
        <p:spPr>
          <a:xfrm>
            <a:off x="6415629" y="2519111"/>
            <a:ext cx="2861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Political</a:t>
            </a:r>
            <a:endParaRPr lang="en-US" sz="2800" dirty="0"/>
          </a:p>
        </p:txBody>
      </p:sp>
      <p:pic>
        <p:nvPicPr>
          <p:cNvPr id="1026" name="Picture 2" descr="Image result for scale png">
            <a:extLst>
              <a:ext uri="{FF2B5EF4-FFF2-40B4-BE49-F238E27FC236}">
                <a16:creationId xmlns:a16="http://schemas.microsoft.com/office/drawing/2014/main" id="{50D8CA13-B55E-4450-AFC1-B387700E8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86276"/>
            <a:ext cx="2822793" cy="243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39CC374-1ECA-43D5-989E-990804F2AB27}"/>
              </a:ext>
            </a:extLst>
          </p:cNvPr>
          <p:cNvSpPr txBox="1"/>
          <p:nvPr/>
        </p:nvSpPr>
        <p:spPr>
          <a:xfrm>
            <a:off x="5663461" y="4243043"/>
            <a:ext cx="2861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Regulation/</a:t>
            </a:r>
          </a:p>
          <a:p>
            <a:r>
              <a:rPr lang="en-US" sz="2400" dirty="0">
                <a:solidFill>
                  <a:schemeClr val="bg1"/>
                </a:solidFill>
              </a:rPr>
              <a:t>Legislation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5B0917A-2407-4EE7-8C8E-2B77FB2529CB}"/>
              </a:ext>
            </a:extLst>
          </p:cNvPr>
          <p:cNvSpPr txBox="1"/>
          <p:nvPr/>
        </p:nvSpPr>
        <p:spPr>
          <a:xfrm>
            <a:off x="5389671" y="4705070"/>
            <a:ext cx="6105832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Avarice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846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id="{A6F05DDE-5F2C-44F5-BACC-DED4737B1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7EFFE664-A3F2-4977-A6E3-C38CF57A1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05618" y="0"/>
            <a:ext cx="728722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5C471A-7EB8-45A1-901F-B4BBC499F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812"/>
            <a:ext cx="4059079" cy="6860812"/>
          </a:xfrm>
          <a:prstGeom prst="rect">
            <a:avLst/>
          </a:prstGeom>
          <a:solidFill>
            <a:srgbClr val="29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B28F78-48AB-45E3-860F-33EC800C4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385" y="1360255"/>
            <a:ext cx="2022149" cy="35811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6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Thesis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AF698F-C31F-4462-B327-A9B7AF559E8E}"/>
              </a:ext>
            </a:extLst>
          </p:cNvPr>
          <p:cNvSpPr txBox="1"/>
          <p:nvPr/>
        </p:nvSpPr>
        <p:spPr>
          <a:xfrm>
            <a:off x="4714654" y="778128"/>
            <a:ext cx="6887497" cy="32316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Bee shortages are a </a:t>
            </a:r>
            <a:r>
              <a:rPr lang="en-US" sz="6000" dirty="0">
                <a:solidFill>
                  <a:srgbClr val="46464A"/>
                </a:solidFill>
              </a:rPr>
              <a:t>huge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</a:rPr>
              <a:t>problem politically due to a lack of regulation and threatening government actions</a:t>
            </a:r>
          </a:p>
        </p:txBody>
      </p:sp>
      <p:pic>
        <p:nvPicPr>
          <p:cNvPr id="3074" name="Picture 2" descr="Image result for honeycomb png">
            <a:extLst>
              <a:ext uri="{FF2B5EF4-FFF2-40B4-BE49-F238E27FC236}">
                <a16:creationId xmlns:a16="http://schemas.microsoft.com/office/drawing/2014/main" id="{532BD6F4-C778-4D18-AF90-DCC6F10D9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80" b="89958" l="7444" r="93000">
                        <a14:foregroundMark x1="9889" y1="41755" x2="9889" y2="20190"/>
                        <a14:foregroundMark x1="9889" y1="20190" x2="16000" y2="12156"/>
                        <a14:foregroundMark x1="16000" y1="12156" x2="25778" y2="9091"/>
                        <a14:foregroundMark x1="25778" y1="9091" x2="39889" y2="9937"/>
                        <a14:foregroundMark x1="39889" y1="9937" x2="60778" y2="6131"/>
                        <a14:foregroundMark x1="60778" y1="6131" x2="69000" y2="6977"/>
                        <a14:foregroundMark x1="69000" y1="6977" x2="76333" y2="10465"/>
                        <a14:foregroundMark x1="76333" y1="10465" x2="83667" y2="11099"/>
                        <a14:foregroundMark x1="83667" y1="11099" x2="88444" y2="48943"/>
                        <a14:foregroundMark x1="88444" y1="48943" x2="87556" y2="51586"/>
                        <a14:foregroundMark x1="92778" y1="47569" x2="93111" y2="23890"/>
                        <a14:foregroundMark x1="93111" y1="23890" x2="91222" y2="8140"/>
                        <a14:foregroundMark x1="7444" y1="5180" x2="7444" y2="5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15433" y="-468515"/>
            <a:ext cx="4851088" cy="465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97AA9A-9B86-40B5-BAD6-451FDB86EF7D}"/>
              </a:ext>
            </a:extLst>
          </p:cNvPr>
          <p:cNvSpPr txBox="1"/>
          <p:nvPr/>
        </p:nvSpPr>
        <p:spPr>
          <a:xfrm>
            <a:off x="8976264" y="778128"/>
            <a:ext cx="27432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huge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91107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6000">
              <a:srgbClr val="C2BDB2"/>
            </a:gs>
            <a:gs pos="77000">
              <a:schemeClr val="bg2">
                <a:tint val="94000"/>
                <a:shade val="98000"/>
                <a:satMod val="130000"/>
                <a:lumMod val="102000"/>
              </a:schemeClr>
            </a:gs>
            <a:gs pos="100000">
              <a:schemeClr val="bg2">
                <a:lumMod val="75000"/>
              </a:schemeClr>
            </a:gs>
          </a:gsLst>
          <a:path path="circle">
            <a:fillToRect l="10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21170-B6C3-4424-B146-0370B8B7B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4115" y="-464661"/>
            <a:ext cx="9692640" cy="1325562"/>
          </a:xfrm>
        </p:spPr>
        <p:txBody>
          <a:bodyPr>
            <a:normAutofit/>
          </a:bodyPr>
          <a:lstStyle/>
          <a:p>
            <a:r>
              <a:rPr lang="en-US" sz="5400" dirty="0"/>
              <a:t>Local Significance</a:t>
            </a:r>
          </a:p>
        </p:txBody>
      </p:sp>
      <p:pic>
        <p:nvPicPr>
          <p:cNvPr id="2050" name="Picture 2" descr="Image result for sarasota beekeeping">
            <a:extLst>
              <a:ext uri="{FF2B5EF4-FFF2-40B4-BE49-F238E27FC236}">
                <a16:creationId xmlns:a16="http://schemas.microsoft.com/office/drawing/2014/main" id="{690B7C97-24D6-4923-A492-2B5266FE9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2254091"/>
            <a:ext cx="4019716" cy="267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5654A0-9A2C-45A4-981D-FFCE37AB76AB}"/>
              </a:ext>
            </a:extLst>
          </p:cNvPr>
          <p:cNvSpPr txBox="1"/>
          <p:nvPr/>
        </p:nvSpPr>
        <p:spPr>
          <a:xfrm>
            <a:off x="1221166" y="4968240"/>
            <a:ext cx="261560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/>
              <a:t>(Kimel, 2020)</a:t>
            </a:r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3" name="AutoShape 4" descr="Image result for sarasota florida map">
            <a:extLst>
              <a:ext uri="{FF2B5EF4-FFF2-40B4-BE49-F238E27FC236}">
                <a16:creationId xmlns:a16="http://schemas.microsoft.com/office/drawing/2014/main" id="{DF089402-3CDE-4D05-B611-A083E54323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383280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173F6B-D2FD-4706-BCDE-6CC820913833}"/>
              </a:ext>
            </a:extLst>
          </p:cNvPr>
          <p:cNvSpPr txBox="1"/>
          <p:nvPr/>
        </p:nvSpPr>
        <p:spPr>
          <a:xfrm>
            <a:off x="6701864" y="6366372"/>
            <a:ext cx="261560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/>
              <a:t>(City-</a:t>
            </a:r>
            <a:r>
              <a:rPr lang="en-US" sz="1400" dirty="0" err="1"/>
              <a:t>data,com</a:t>
            </a:r>
            <a:r>
              <a:rPr lang="en-US" sz="1400" dirty="0"/>
              <a:t>, 2019)</a:t>
            </a:r>
          </a:p>
          <a:p>
            <a:endParaRPr lang="en-US" sz="1400" dirty="0"/>
          </a:p>
          <a:p>
            <a:endParaRPr lang="en-US" sz="1400" dirty="0"/>
          </a:p>
        </p:txBody>
      </p:sp>
      <p:pic>
        <p:nvPicPr>
          <p:cNvPr id="5" name="Picture 5" descr="Map&#10;&#10;Description automatically generated">
            <a:extLst>
              <a:ext uri="{FF2B5EF4-FFF2-40B4-BE49-F238E27FC236}">
                <a16:creationId xmlns:a16="http://schemas.microsoft.com/office/drawing/2014/main" id="{41FD9B12-C0B5-4E33-AAB1-1EAF3628E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729" y="2578608"/>
            <a:ext cx="4799556" cy="297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95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6F05DDE-5F2C-44F5-BACC-DED4737B1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17AD1F-44FB-4FFC-A59A-D37D459F7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37488" y="-1348741"/>
            <a:ext cx="9418320" cy="38620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6000" dirty="0"/>
              <a:t>Reasons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E8ECA2-60A0-4D39-817D-F1E982ED7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1500" y="5097592"/>
            <a:ext cx="59639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BE13549-146E-4B80-93E9-910F72E51D92}"/>
              </a:ext>
            </a:extLst>
          </p:cNvPr>
          <p:cNvSpPr txBox="1"/>
          <p:nvPr/>
        </p:nvSpPr>
        <p:spPr>
          <a:xfrm>
            <a:off x="847949" y="1490008"/>
            <a:ext cx="40491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Absence of Regulation and Legislation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F6F5DF-67F0-4971-AD7E-A5DAD9B4CB4B}"/>
              </a:ext>
            </a:extLst>
          </p:cNvPr>
          <p:cNvSpPr txBox="1"/>
          <p:nvPr/>
        </p:nvSpPr>
        <p:spPr>
          <a:xfrm>
            <a:off x="6156246" y="790912"/>
            <a:ext cx="40491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Allowance of threats to bees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CEA7B1-1DD9-4A60-9A51-EE701F0386EE}"/>
              </a:ext>
            </a:extLst>
          </p:cNvPr>
          <p:cNvSpPr/>
          <p:nvPr/>
        </p:nvSpPr>
        <p:spPr>
          <a:xfrm>
            <a:off x="4657688" y="4851238"/>
            <a:ext cx="2242289" cy="100170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2777CB-F3B2-4AF6-B245-4582712B2EE1}"/>
              </a:ext>
            </a:extLst>
          </p:cNvPr>
          <p:cNvSpPr/>
          <p:nvPr/>
        </p:nvSpPr>
        <p:spPr>
          <a:xfrm>
            <a:off x="955582" y="4851238"/>
            <a:ext cx="2242289" cy="100170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C3AAC9-00A1-40F0-A64B-3A5835020B12}"/>
              </a:ext>
            </a:extLst>
          </p:cNvPr>
          <p:cNvSpPr/>
          <p:nvPr/>
        </p:nvSpPr>
        <p:spPr>
          <a:xfrm>
            <a:off x="8359794" y="4851238"/>
            <a:ext cx="2242289" cy="100170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us Sign 3">
            <a:extLst>
              <a:ext uri="{FF2B5EF4-FFF2-40B4-BE49-F238E27FC236}">
                <a16:creationId xmlns:a16="http://schemas.microsoft.com/office/drawing/2014/main" id="{7F84E676-9309-4093-AE50-B8731B8ACE3E}"/>
              </a:ext>
            </a:extLst>
          </p:cNvPr>
          <p:cNvSpPr/>
          <p:nvPr/>
        </p:nvSpPr>
        <p:spPr>
          <a:xfrm>
            <a:off x="3657600" y="5117565"/>
            <a:ext cx="501445" cy="500853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quals 10">
            <a:extLst>
              <a:ext uri="{FF2B5EF4-FFF2-40B4-BE49-F238E27FC236}">
                <a16:creationId xmlns:a16="http://schemas.microsoft.com/office/drawing/2014/main" id="{B6058884-DACB-4BB5-9BAC-013930BEA430}"/>
              </a:ext>
            </a:extLst>
          </p:cNvPr>
          <p:cNvSpPr/>
          <p:nvPr/>
        </p:nvSpPr>
        <p:spPr>
          <a:xfrm>
            <a:off x="7428377" y="5248135"/>
            <a:ext cx="545691" cy="370283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33F66A-7418-44D3-886D-8DE2708838DE}"/>
              </a:ext>
            </a:extLst>
          </p:cNvPr>
          <p:cNvSpPr txBox="1"/>
          <p:nvPr/>
        </p:nvSpPr>
        <p:spPr>
          <a:xfrm>
            <a:off x="5041840" y="5156753"/>
            <a:ext cx="286118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/>
              <a:t>Greed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4873D4-5D83-47E1-A6EC-C34B124CF660}"/>
              </a:ext>
            </a:extLst>
          </p:cNvPr>
          <p:cNvSpPr txBox="1"/>
          <p:nvPr/>
        </p:nvSpPr>
        <p:spPr>
          <a:xfrm>
            <a:off x="1223956" y="5117565"/>
            <a:ext cx="286118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/>
              <a:t>Passivity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96EBC6-BE90-461A-A1F3-7F2F57E142FC}"/>
              </a:ext>
            </a:extLst>
          </p:cNvPr>
          <p:cNvSpPr txBox="1"/>
          <p:nvPr/>
        </p:nvSpPr>
        <p:spPr>
          <a:xfrm>
            <a:off x="8630615" y="5117564"/>
            <a:ext cx="286118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/>
              <a:t>Problem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918627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5E99C-1ED7-4F39-A08F-26C504992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5625" y="355322"/>
            <a:ext cx="9692640" cy="1325562"/>
          </a:xfrm>
        </p:spPr>
        <p:txBody>
          <a:bodyPr/>
          <a:lstStyle/>
          <a:p>
            <a:r>
              <a:rPr lang="en-US" sz="4000" b="1" dirty="0"/>
              <a:t>Regulation &amp; Legislation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AFABE-B258-447F-81E8-8BF469701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186" y="1977081"/>
            <a:ext cx="8595360" cy="43513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The Bureau of Plant &amp; Apiary Inspection of the FDACS 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4CE6D668-9D3A-4341-A874-B769E8299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872" y="2793650"/>
            <a:ext cx="2974230" cy="297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5A9AA7B-6B56-4E22-AD8B-E7B3EB614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090" y="2105557"/>
            <a:ext cx="7219619" cy="409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ADAB26-8896-4BFB-A546-8A4890787E0D}"/>
              </a:ext>
            </a:extLst>
          </p:cNvPr>
          <p:cNvSpPr txBox="1"/>
          <p:nvPr/>
        </p:nvSpPr>
        <p:spPr>
          <a:xfrm>
            <a:off x="2152499" y="5824314"/>
            <a:ext cx="261560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/>
              <a:t>(Kimel, 2020)</a:t>
            </a:r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A12B81-DB68-4B4C-8E69-1C1B6803EC86}"/>
              </a:ext>
            </a:extLst>
          </p:cNvPr>
          <p:cNvSpPr txBox="1"/>
          <p:nvPr/>
        </p:nvSpPr>
        <p:spPr>
          <a:xfrm>
            <a:off x="8365067" y="5768622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ea typeface="+mn-lt"/>
                <a:cs typeface="+mn-lt"/>
              </a:rPr>
              <a:t>(Kosolovskyy, 2020)</a:t>
            </a:r>
          </a:p>
        </p:txBody>
      </p:sp>
    </p:spTree>
    <p:extLst>
      <p:ext uri="{BB962C8B-B14F-4D97-AF65-F5344CB8AC3E}">
        <p14:creationId xmlns:p14="http://schemas.microsoft.com/office/powerpoint/2010/main" val="307015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758EC8D-68D1-4138-B719-BE00C78AD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" y="0"/>
            <a:ext cx="1220724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4579E4-5B5F-42C9-B08F-A904C81B1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-2811"/>
            <a:ext cx="2556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85E99C-1ED7-4F39-A08F-26C504992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322904" y="2514944"/>
            <a:ext cx="5054601" cy="1955108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Lack of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AFABE-B258-447F-81E8-8BF469701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3887" y="954761"/>
            <a:ext cx="6670520" cy="5207002"/>
          </a:xfrm>
          <a:noFill/>
        </p:spPr>
        <p:txBody>
          <a:bodyPr anchor="t">
            <a:normAutofit/>
          </a:bodyPr>
          <a:lstStyle/>
          <a:p>
            <a:r>
              <a:rPr lang="en-US" sz="2400" dirty="0"/>
              <a:t>Colony Collapse Disorder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1BF6CF-E1B8-4EE2-9AE1-86A58DAFD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5" descr="Map&#10;&#10;Description automatically generated">
            <a:extLst>
              <a:ext uri="{FF2B5EF4-FFF2-40B4-BE49-F238E27FC236}">
                <a16:creationId xmlns:a16="http://schemas.microsoft.com/office/drawing/2014/main" id="{4FF3CDB6-10EB-41FE-8EFD-BDC32639A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3" b="89770" l="8387" r="93710">
                        <a14:foregroundMark x1="7581" y1="33194" x2="8548" y2="49061"/>
                        <a14:foregroundMark x1="8548" y1="49061" x2="9194" y2="51357"/>
                        <a14:foregroundMark x1="10213" y1="82176" x2="10000" y2="82463"/>
                        <a14:foregroundMark x1="84032" y1="82881" x2="85323" y2="66597"/>
                        <a14:foregroundMark x1="85323" y1="66597" x2="92735" y2="77482"/>
                        <a14:foregroundMark x1="91276" y1="79884" x2="83226" y2="83090"/>
                        <a14:foregroundMark x1="84839" y1="83090" x2="92419" y2="70355"/>
                        <a14:foregroundMark x1="92419" y1="70355" x2="86290" y2="65762"/>
                        <a14:foregroundMark x1="88226" y1="67015" x2="91935" y2="67015"/>
                        <a14:foregroundMark x1="88710" y1="67850" x2="84194" y2="83507"/>
                        <a14:foregroundMark x1="84194" y1="83507" x2="90924" y2="79749"/>
                        <a14:foregroundMark x1="89032" y1="82046" x2="89032" y2="82046"/>
                        <a14:foregroundMark x1="89032" y1="82046" x2="89032" y2="82046"/>
                        <a14:foregroundMark x1="90806" y1="82881" x2="90806" y2="82881"/>
                        <a14:foregroundMark x1="91613" y1="82881" x2="91613" y2="82881"/>
                        <a14:foregroundMark x1="91613" y1="82881" x2="91613" y2="82881"/>
                        <a14:foregroundMark x1="91613" y1="82881" x2="91613" y2="82881"/>
                        <a14:foregroundMark x1="89839" y1="82881" x2="89839" y2="82881"/>
                        <a14:foregroundMark x1="88226" y1="82881" x2="88226" y2="82881"/>
                        <a14:foregroundMark x1="87903" y1="82881" x2="87903" y2="82881"/>
                        <a14:foregroundMark x1="87097" y1="82881" x2="87097" y2="82881"/>
                        <a14:foregroundMark x1="87097" y1="82881" x2="87097" y2="82881"/>
                        <a14:foregroundMark x1="85645" y1="83090" x2="85645" y2="83090"/>
                        <a14:foregroundMark x1="87097" y1="83090" x2="87097" y2="83090"/>
                        <a14:foregroundMark x1="87097" y1="83090" x2="87097" y2="83090"/>
                        <a14:foregroundMark x1="89516" y1="83090" x2="89516" y2="83090"/>
                        <a14:foregroundMark x1="89839" y1="83090" x2="90645" y2="83090"/>
                        <a14:foregroundMark x1="91452" y1="83090" x2="91452" y2="83090"/>
                        <a14:foregroundMark x1="91935" y1="83090" x2="91935" y2="83090"/>
                        <a14:foregroundMark x1="92258" y1="83090" x2="92258" y2="83090"/>
                        <a14:foregroundMark x1="91935" y1="83090" x2="91935" y2="83090"/>
                        <a14:foregroundMark x1="83871" y1="81002" x2="83871" y2="81002"/>
                        <a14:foregroundMark x1="83871" y1="81002" x2="83871" y2="81002"/>
                        <a14:foregroundMark x1="83548" y1="81002" x2="83548" y2="81002"/>
                        <a14:foregroundMark x1="83548" y1="81002" x2="83548" y2="81002"/>
                        <a14:foregroundMark x1="83226" y1="80376" x2="83226" y2="80376"/>
                        <a14:foregroundMark x1="83226" y1="79958" x2="83226" y2="79958"/>
                        <a14:foregroundMark x1="83226" y1="78914" x2="83226" y2="78914"/>
                        <a14:foregroundMark x1="83226" y1="78706" x2="83226" y2="78706"/>
                        <a14:foregroundMark x1="83226" y1="77662" x2="83871" y2="76618"/>
                        <a14:foregroundMark x1="83871" y1="75574" x2="83871" y2="75574"/>
                        <a14:foregroundMark x1="83871" y1="75157" x2="83871" y2="75157"/>
                        <a14:foregroundMark x1="83871" y1="74739" x2="83871" y2="74739"/>
                        <a14:foregroundMark x1="84032" y1="73695" x2="84355" y2="72651"/>
                        <a14:foregroundMark x1="84355" y1="72025" x2="84355" y2="72025"/>
                        <a14:foregroundMark x1="84355" y1="71190" x2="84355" y2="71190"/>
                        <a14:foregroundMark x1="84355" y1="69937" x2="84355" y2="69937"/>
                        <a14:foregroundMark x1="84355" y1="68894" x2="84355" y2="68894"/>
                        <a14:foregroundMark x1="84355" y1="67432" x2="84355" y2="67432"/>
                        <a14:foregroundMark x1="84355" y1="66388" x2="84355" y2="66388"/>
                        <a14:foregroundMark x1="84355" y1="65762" x2="84355" y2="65762"/>
                        <a14:foregroundMark x1="83548" y1="65762" x2="83548" y2="65762"/>
                        <a14:foregroundMark x1="83226" y1="65971" x2="83226" y2="65971"/>
                        <a14:foregroundMark x1="83226" y1="75574" x2="83226" y2="75574"/>
                        <a14:foregroundMark x1="83548" y1="74113" x2="83548" y2="74113"/>
                        <a14:foregroundMark x1="83548" y1="74113" x2="83548" y2="74113"/>
                        <a14:foregroundMark x1="83548" y1="73278" x2="83548" y2="73278"/>
                        <a14:foregroundMark x1="83548" y1="73069" x2="83548" y2="73069"/>
                        <a14:foregroundMark x1="83548" y1="71608" x2="83548" y2="71608"/>
                        <a14:foregroundMark x1="83548" y1="71190" x2="83548" y2="71190"/>
                        <a14:foregroundMark x1="83548" y1="69937" x2="83548" y2="68894"/>
                        <a14:foregroundMark x1="83548" y1="68894" x2="83548" y2="68894"/>
                        <a14:foregroundMark x1="83548" y1="68476" x2="83548" y2="68476"/>
                        <a14:foregroundMark x1="86774" y1="66806" x2="86774" y2="66806"/>
                        <a14:foregroundMark x1="87419" y1="66806" x2="87419" y2="66806"/>
                        <a14:foregroundMark x1="87419" y1="66806" x2="87419" y2="66806"/>
                        <a14:foregroundMark x1="87419" y1="66806" x2="87419" y2="66806"/>
                        <a14:foregroundMark x1="88387" y1="66806" x2="88387" y2="66806"/>
                        <a14:foregroundMark x1="89032" y1="66806" x2="89032" y2="66806"/>
                        <a14:foregroundMark x1="87581" y1="65762" x2="87581" y2="65762"/>
                        <a14:foregroundMark x1="87581" y1="65762" x2="87581" y2="65762"/>
                        <a14:foregroundMark x1="88710" y1="65762" x2="88710" y2="65762"/>
                        <a14:foregroundMark x1="89839" y1="65971" x2="89839" y2="65971"/>
                        <a14:foregroundMark x1="90645" y1="66388" x2="90645" y2="66388"/>
                        <a14:foregroundMark x1="91452" y1="66388" x2="91452" y2="66388"/>
                        <a14:foregroundMark x1="91935" y1="66806" x2="91935" y2="66806"/>
                        <a14:foregroundMark x1="91613" y1="82046" x2="91613" y2="82046"/>
                        <a14:foregroundMark x1="91935" y1="81002" x2="91935" y2="81002"/>
                        <a14:foregroundMark x1="91935" y1="78288" x2="91935" y2="78288"/>
                        <a14:foregroundMark x1="91935" y1="77662" x2="91935" y2="77662"/>
                        <a14:foregroundMark x1="91935" y1="76618" x2="91935" y2="76618"/>
                        <a14:foregroundMark x1="91935" y1="75783" x2="91935" y2="75783"/>
                        <a14:foregroundMark x1="91935" y1="74739" x2="91935" y2="74739"/>
                        <a14:foregroundMark x1="91935" y1="74113" x2="91935" y2="74113"/>
                        <a14:foregroundMark x1="91935" y1="72651" x2="92258" y2="71608"/>
                        <a14:foregroundMark x1="92258" y1="71190" x2="92258" y2="71190"/>
                        <a14:foregroundMark x1="92419" y1="70564" x2="92419" y2="70564"/>
                        <a14:foregroundMark x1="92419" y1="69102" x2="92419" y2="69102"/>
                        <a14:foregroundMark x1="92742" y1="68476" x2="92742" y2="68476"/>
                        <a14:foregroundMark x1="92742" y1="66806" x2="92742" y2="66806"/>
                        <a14:foregroundMark x1="92742" y1="66806" x2="92742" y2="66806"/>
                        <a14:foregroundMark x1="92742" y1="68894" x2="92742" y2="68894"/>
                        <a14:foregroundMark x1="92742" y1="68058" x2="92742" y2="68058"/>
                        <a14:foregroundMark x1="92742" y1="68894" x2="92742" y2="68894"/>
                        <a14:foregroundMark x1="92742" y1="70564" x2="92742" y2="70564"/>
                        <a14:foregroundMark x1="92742" y1="71608" x2="92742" y2="78914"/>
                        <a14:foregroundMark x1="92419" y1="82881" x2="92419" y2="78914"/>
                        <a14:foregroundMark x1="90806" y1="66388" x2="93226" y2="65762"/>
                        <a14:foregroundMark x1="93226" y1="67015" x2="92419" y2="82046"/>
                        <a14:backgroundMark x1="26129" y1="81002" x2="31613" y2="83925"/>
                        <a14:backgroundMark x1="32742" y1="87683" x2="32742" y2="87683"/>
                        <a14:backgroundMark x1="34032" y1="87265" x2="34032" y2="87265"/>
                        <a14:backgroundMark x1="34355" y1="88100" x2="34355" y2="88100"/>
                        <a14:backgroundMark x1="33548" y1="87265" x2="33548" y2="87265"/>
                        <a14:backgroundMark x1="32097" y1="86639" x2="32097" y2="86639"/>
                        <a14:backgroundMark x1="31129" y1="86221" x2="31129" y2="86221"/>
                        <a14:backgroundMark x1="31129" y1="86221" x2="31129" y2="86221"/>
                        <a14:backgroundMark x1="32097" y1="87683" x2="32097" y2="87683"/>
                        <a14:backgroundMark x1="32097" y1="87056" x2="32742" y2="90605"/>
                        <a14:backgroundMark x1="31129" y1="86013" x2="30806" y2="84969"/>
                        <a14:backgroundMark x1="32097" y1="86013" x2="32097" y2="86013"/>
                        <a14:backgroundMark x1="32419" y1="85595" x2="32419" y2="85595"/>
                        <a14:backgroundMark x1="31129" y1="86639" x2="31129" y2="86639"/>
                        <a14:backgroundMark x1="29355" y1="86013" x2="29355" y2="86013"/>
                        <a14:backgroundMark x1="28548" y1="85177" x2="30484" y2="86221"/>
                        <a14:backgroundMark x1="32097" y1="87056" x2="32097" y2="87056"/>
                        <a14:backgroundMark x1="11935" y1="81002" x2="11452" y2="76618"/>
                        <a14:backgroundMark x1="14677" y1="78914" x2="11129" y2="78706"/>
                        <a14:backgroundMark x1="14677" y1="78914" x2="27581" y2="88100"/>
                        <a14:backgroundMark x1="27581" y1="88100" x2="31129" y2="85595"/>
                        <a14:backgroundMark x1="31129" y1="85595" x2="33226" y2="87265"/>
                        <a14:backgroundMark x1="12258" y1="80793" x2="10000" y2="81837"/>
                        <a14:backgroundMark x1="10000" y1="82463" x2="10000" y2="82463"/>
                        <a14:backgroundMark x1="10000" y1="81837" x2="10000" y2="81837"/>
                        <a14:backgroundMark x1="10645" y1="82046" x2="10645" y2="82046"/>
                        <a14:backgroundMark x1="10645" y1="82046" x2="10645" y2="82046"/>
                        <a14:backgroundMark x1="10645" y1="82046" x2="10645" y2="820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0733" y="1597038"/>
            <a:ext cx="5953212" cy="45861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AC9135-444D-4A44-9A88-85D81FBB724C}"/>
              </a:ext>
            </a:extLst>
          </p:cNvPr>
          <p:cNvSpPr txBox="1"/>
          <p:nvPr/>
        </p:nvSpPr>
        <p:spPr>
          <a:xfrm>
            <a:off x="8852023" y="3273169"/>
            <a:ext cx="261560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/>
              <a:t>(Casey, 2015)</a:t>
            </a:r>
          </a:p>
        </p:txBody>
      </p:sp>
    </p:spTree>
    <p:extLst>
      <p:ext uri="{BB962C8B-B14F-4D97-AF65-F5344CB8AC3E}">
        <p14:creationId xmlns:p14="http://schemas.microsoft.com/office/powerpoint/2010/main" val="2739198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5E99C-1ED7-4F39-A08F-26C504992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3872" y="386637"/>
            <a:ext cx="9692640" cy="1325562"/>
          </a:xfrm>
        </p:spPr>
        <p:txBody>
          <a:bodyPr/>
          <a:lstStyle/>
          <a:p>
            <a:r>
              <a:rPr lang="en-US" sz="4000" b="1" dirty="0"/>
              <a:t>Threat Allowance</a:t>
            </a:r>
            <a:endParaRPr lang="en-US" b="1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B6B403C-4532-4298-B25D-894AC6978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646" y="2629645"/>
            <a:ext cx="4016679" cy="2684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B0912E-50F6-465E-8103-03829E80D906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C29CD-9E34-463F-919D-45C142E30A38}"/>
              </a:ext>
            </a:extLst>
          </p:cNvPr>
          <p:cNvSpPr txBox="1"/>
          <p:nvPr/>
        </p:nvSpPr>
        <p:spPr>
          <a:xfrm>
            <a:off x="1680872" y="5381717"/>
            <a:ext cx="261560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 err="1"/>
              <a:t>Strochlic</a:t>
            </a:r>
            <a:r>
              <a:rPr lang="en-US" sz="1400" dirty="0"/>
              <a:t>, 2019</a:t>
            </a:r>
          </a:p>
        </p:txBody>
      </p:sp>
      <p:pic>
        <p:nvPicPr>
          <p:cNvPr id="8" name="Picture 8" descr="Map&#10;&#10;Description automatically generated">
            <a:extLst>
              <a:ext uri="{FF2B5EF4-FFF2-40B4-BE49-F238E27FC236}">
                <a16:creationId xmlns:a16="http://schemas.microsoft.com/office/drawing/2014/main" id="{A4D10D39-A44F-4609-8524-51348A97C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36" y="2524132"/>
            <a:ext cx="2743200" cy="34172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F6745E-7955-4460-AEB0-7A014F7A7D2B}"/>
              </a:ext>
            </a:extLst>
          </p:cNvPr>
          <p:cNvSpPr txBox="1"/>
          <p:nvPr/>
        </p:nvSpPr>
        <p:spPr>
          <a:xfrm>
            <a:off x="9488761" y="4181305"/>
            <a:ext cx="261560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/>
              <a:t>Ellis, 2020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C72898B-B057-4E1E-ACAE-BEF8134C7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846" y="1935966"/>
            <a:ext cx="9760273" cy="5207002"/>
          </a:xfrm>
          <a:noFill/>
        </p:spPr>
        <p:txBody>
          <a:bodyPr anchor="t">
            <a:normAutofit/>
          </a:bodyPr>
          <a:lstStyle/>
          <a:p>
            <a:r>
              <a:rPr lang="en-US" sz="2400" dirty="0"/>
              <a:t>Mexican Government — Yucatan Peninsula Deforestation</a:t>
            </a:r>
          </a:p>
        </p:txBody>
      </p:sp>
    </p:spTree>
    <p:extLst>
      <p:ext uri="{BB962C8B-B14F-4D97-AF65-F5344CB8AC3E}">
        <p14:creationId xmlns:p14="http://schemas.microsoft.com/office/powerpoint/2010/main" val="723098605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355535D460FE458CD10228CB604376" ma:contentTypeVersion="31" ma:contentTypeDescription="Create a new document." ma:contentTypeScope="" ma:versionID="95abcfbeb58cf93e7695fee3e1c31f7f">
  <xsd:schema xmlns:xsd="http://www.w3.org/2001/XMLSchema" xmlns:xs="http://www.w3.org/2001/XMLSchema" xmlns:p="http://schemas.microsoft.com/office/2006/metadata/properties" xmlns:ns3="4393300b-13af-418c-8259-21dfa31a8637" xmlns:ns4="c6ccb7aa-ff4d-4f88-acae-222ac2230cfc" targetNamespace="http://schemas.microsoft.com/office/2006/metadata/properties" ma:root="true" ma:fieldsID="5ccdf3ab119fb100556757bffad60810" ns3:_="" ns4:_="">
    <xsd:import namespace="4393300b-13af-418c-8259-21dfa31a8637"/>
    <xsd:import namespace="c6ccb7aa-ff4d-4f88-acae-222ac2230cf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NotebookType" minOccurs="0"/>
                <xsd:element ref="ns4:FolderType" minOccurs="0"/>
                <xsd:element ref="ns4:CultureName" minOccurs="0"/>
                <xsd:element ref="ns4:AppVersion" minOccurs="0"/>
                <xsd:element ref="ns4:TeamsChannelId" minOccurs="0"/>
                <xsd:element ref="ns4:Owner" minOccurs="0"/>
                <xsd:element ref="ns4:DefaultSectionNames" minOccurs="0"/>
                <xsd:element ref="ns4:Templates" minOccurs="0"/>
                <xsd:element ref="ns4:Teachers" minOccurs="0"/>
                <xsd:element ref="ns4:Students" minOccurs="0"/>
                <xsd:element ref="ns4:Student_Group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IsNotebookLocked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OCR" minOccurs="0"/>
                <xsd:element ref="ns4:MediaServiceLocatio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93300b-13af-418c-8259-21dfa31a863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ccb7aa-ff4d-4f88-acae-222ac2230c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NotebookType" ma:index="13" nillable="true" ma:displayName="Notebook Type" ma:internalName="NotebookType">
      <xsd:simpleType>
        <xsd:restriction base="dms:Text"/>
      </xsd:simpleType>
    </xsd:element>
    <xsd:element name="FolderType" ma:index="14" nillable="true" ma:displayName="Folder Type" ma:internalName="FolderType">
      <xsd:simpleType>
        <xsd:restriction base="dms:Text"/>
      </xsd:simpleType>
    </xsd:element>
    <xsd:element name="CultureName" ma:index="15" nillable="true" ma:displayName="Culture Name" ma:internalName="CultureName">
      <xsd:simpleType>
        <xsd:restriction base="dms:Text"/>
      </xsd:simpleType>
    </xsd:element>
    <xsd:element name="AppVersion" ma:index="16" nillable="true" ma:displayName="App Version" ma:internalName="AppVersion">
      <xsd:simpleType>
        <xsd:restriction base="dms:Text"/>
      </xsd:simpleType>
    </xsd:element>
    <xsd:element name="TeamsChannelId" ma:index="17" nillable="true" ma:displayName="Teams Channel Id" ma:internalName="TeamsChannelId">
      <xsd:simpleType>
        <xsd:restriction base="dms:Text"/>
      </xsd:simpleType>
    </xsd:element>
    <xsd:element name="Owner" ma:index="18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9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0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1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2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3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4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5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6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7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8" nillable="true" ma:displayName="Is Collaboration Space Locked" ma:internalName="Is_Collaboration_Space_Locked">
      <xsd:simpleType>
        <xsd:restriction base="dms:Boolean"/>
      </xsd:simpleType>
    </xsd:element>
    <xsd:element name="IsNotebookLocked" ma:index="29" nillable="true" ma:displayName="Is Notebook Locked" ma:internalName="IsNotebookLocked">
      <xsd:simpleType>
        <xsd:restriction base="dms:Boolean"/>
      </xsd:simpleType>
    </xsd:element>
    <xsd:element name="MediaServiceDateTaken" ma:index="3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1" nillable="true" ma:displayName="Tags" ma:internalName="MediaServiceAutoTags" ma:readOnly="true">
      <xsd:simpleType>
        <xsd:restriction base="dms:Text"/>
      </xsd:simpleType>
    </xsd:element>
    <xsd:element name="MediaServiceGenerationTime" ma:index="3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3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3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37" nillable="true" ma:displayName="Location" ma:internalName="MediaServiceLocation" ma:readOnly="true">
      <xsd:simpleType>
        <xsd:restriction base="dms:Text"/>
      </xsd:simpleType>
    </xsd:element>
    <xsd:element name="MediaLengthInSeconds" ma:index="3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amsChannelId xmlns="c6ccb7aa-ff4d-4f88-acae-222ac2230cfc" xsi:nil="true"/>
    <FolderType xmlns="c6ccb7aa-ff4d-4f88-acae-222ac2230cfc" xsi:nil="true"/>
    <Teachers xmlns="c6ccb7aa-ff4d-4f88-acae-222ac2230cfc">
      <UserInfo>
        <DisplayName/>
        <AccountId xsi:nil="true"/>
        <AccountType/>
      </UserInfo>
    </Teachers>
    <Has_Teacher_Only_SectionGroup xmlns="c6ccb7aa-ff4d-4f88-acae-222ac2230cfc" xsi:nil="true"/>
    <DefaultSectionNames xmlns="c6ccb7aa-ff4d-4f88-acae-222ac2230cfc" xsi:nil="true"/>
    <Is_Collaboration_Space_Locked xmlns="c6ccb7aa-ff4d-4f88-acae-222ac2230cfc" xsi:nil="true"/>
    <Invited_Teachers xmlns="c6ccb7aa-ff4d-4f88-acae-222ac2230cfc" xsi:nil="true"/>
    <Invited_Students xmlns="c6ccb7aa-ff4d-4f88-acae-222ac2230cfc" xsi:nil="true"/>
    <Owner xmlns="c6ccb7aa-ff4d-4f88-acae-222ac2230cfc">
      <UserInfo>
        <DisplayName/>
        <AccountId xsi:nil="true"/>
        <AccountType/>
      </UserInfo>
    </Owner>
    <Students xmlns="c6ccb7aa-ff4d-4f88-acae-222ac2230cfc">
      <UserInfo>
        <DisplayName/>
        <AccountId xsi:nil="true"/>
        <AccountType/>
      </UserInfo>
    </Students>
    <IsNotebookLocked xmlns="c6ccb7aa-ff4d-4f88-acae-222ac2230cfc" xsi:nil="true"/>
    <NotebookType xmlns="c6ccb7aa-ff4d-4f88-acae-222ac2230cfc" xsi:nil="true"/>
    <CultureName xmlns="c6ccb7aa-ff4d-4f88-acae-222ac2230cfc" xsi:nil="true"/>
    <Student_Groups xmlns="c6ccb7aa-ff4d-4f88-acae-222ac2230cfc">
      <UserInfo>
        <DisplayName/>
        <AccountId xsi:nil="true"/>
        <AccountType/>
      </UserInfo>
    </Student_Groups>
    <AppVersion xmlns="c6ccb7aa-ff4d-4f88-acae-222ac2230cfc" xsi:nil="true"/>
    <Templates xmlns="c6ccb7aa-ff4d-4f88-acae-222ac2230cfc" xsi:nil="true"/>
    <Self_Registration_Enabled xmlns="c6ccb7aa-ff4d-4f88-acae-222ac2230cf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4FA42A7-16B0-4A41-936B-BDF085A249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93300b-13af-418c-8259-21dfa31a8637"/>
    <ds:schemaRef ds:uri="c6ccb7aa-ff4d-4f88-acae-222ac2230c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BB3DD30-EBDB-443E-A75F-C76E4DAC3405}">
  <ds:schemaRefs>
    <ds:schemaRef ds:uri="http://purl.org/dc/dcmitype/"/>
    <ds:schemaRef ds:uri="http://purl.org/dc/elements/1.1/"/>
    <ds:schemaRef ds:uri="4393300b-13af-418c-8259-21dfa31a8637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c6ccb7aa-ff4d-4f88-acae-222ac2230cfc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3B8E965-A8B7-43BA-9461-4A737ECF41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381</Words>
  <Application>Microsoft Office PowerPoint</Application>
  <PresentationFormat>Widescreen</PresentationFormat>
  <Paragraphs>106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Century Schoolbook</vt:lpstr>
      <vt:lpstr>Wingdings 2</vt:lpstr>
      <vt:lpstr>View</vt:lpstr>
      <vt:lpstr>To What Extent is Florida's Bee Shortage a Problem</vt:lpstr>
      <vt:lpstr>BUZZ</vt:lpstr>
      <vt:lpstr>Perspectives</vt:lpstr>
      <vt:lpstr>Thesis</vt:lpstr>
      <vt:lpstr>Local Significance</vt:lpstr>
      <vt:lpstr>Reasons</vt:lpstr>
      <vt:lpstr>Regulation &amp; Legislation</vt:lpstr>
      <vt:lpstr>Lack of Information</vt:lpstr>
      <vt:lpstr>Threat Allowance</vt:lpstr>
      <vt:lpstr>Greed</vt:lpstr>
      <vt:lpstr>Recap</vt:lpstr>
      <vt:lpstr>Transition to Solutions</vt:lpstr>
      <vt:lpstr>Solutions</vt:lpstr>
      <vt:lpstr>Global Solution</vt:lpstr>
      <vt:lpstr>Global Solution</vt:lpstr>
      <vt:lpstr>Local Solution</vt:lpstr>
      <vt:lpstr>Hive Mind</vt:lpstr>
      <vt:lpstr>School System Implementation</vt:lpstr>
      <vt:lpstr>Hive Mind through School Implementation</vt:lpstr>
      <vt:lpstr>Final Thought Why does it all matter?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 What Extent is Florida's Bee Shortage a Problem</dc:title>
  <dc:creator>Martin Dylan Robert</dc:creator>
  <cp:lastModifiedBy>Crihfield Sandy</cp:lastModifiedBy>
  <cp:revision>53</cp:revision>
  <dcterms:created xsi:type="dcterms:W3CDTF">2021-02-08T16:22:21Z</dcterms:created>
  <dcterms:modified xsi:type="dcterms:W3CDTF">2021-05-24T16:02:16Z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0x010100E1355535D460FE458CD10228CB604376</vt:lpwstr>
  </property>
</Properties>
</file>